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</p:sldMasterIdLst>
  <p:notesMasterIdLst>
    <p:notesMasterId r:id="rId34"/>
  </p:notesMasterIdLst>
  <p:sldIdLst>
    <p:sldId id="304" r:id="rId6"/>
    <p:sldId id="258" r:id="rId7"/>
    <p:sldId id="271" r:id="rId8"/>
    <p:sldId id="272" r:id="rId9"/>
    <p:sldId id="274" r:id="rId10"/>
    <p:sldId id="276" r:id="rId11"/>
    <p:sldId id="275" r:id="rId12"/>
    <p:sldId id="277" r:id="rId13"/>
    <p:sldId id="280" r:id="rId14"/>
    <p:sldId id="273" r:id="rId15"/>
    <p:sldId id="306" r:id="rId16"/>
    <p:sldId id="281" r:id="rId17"/>
    <p:sldId id="282" r:id="rId18"/>
    <p:sldId id="299" r:id="rId19"/>
    <p:sldId id="315" r:id="rId20"/>
    <p:sldId id="296" r:id="rId21"/>
    <p:sldId id="298" r:id="rId22"/>
    <p:sldId id="319" r:id="rId23"/>
    <p:sldId id="326" r:id="rId24"/>
    <p:sldId id="283" r:id="rId25"/>
    <p:sldId id="284" r:id="rId26"/>
    <p:sldId id="286" r:id="rId27"/>
    <p:sldId id="287" r:id="rId28"/>
    <p:sldId id="288" r:id="rId29"/>
    <p:sldId id="291" r:id="rId30"/>
    <p:sldId id="292" r:id="rId31"/>
    <p:sldId id="295" r:id="rId32"/>
    <p:sldId id="259" r:id="rId33"/>
  </p:sldIdLst>
  <p:sldSz cx="9144000" cy="6858000" type="screen4x3"/>
  <p:notesSz cx="6858000" cy="9144000"/>
  <p:embeddedFontLst>
    <p:embeddedFont>
      <p:font typeface="Arial Unicode MS" panose="020B0604020202020204" charset="-128"/>
      <p:regular r:id="rId35"/>
    </p:embeddedFont>
    <p:embeddedFont>
      <p:font typeface="Rubik" panose="020B0604020202020204" charset="-79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5" autoAdjust="0"/>
  </p:normalViewPr>
  <p:slideViewPr>
    <p:cSldViewPr snapToGrid="0">
      <p:cViewPr varScale="1">
        <p:scale>
          <a:sx n="102" d="100"/>
          <a:sy n="102" d="100"/>
        </p:scale>
        <p:origin x="1884" y="126"/>
      </p:cViewPr>
      <p:guideLst>
        <p:guide orient="horz" pos="2160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4910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4024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5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9516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193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408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50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489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518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4280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6147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75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130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090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015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562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947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479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4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336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4680d37f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4680d37f6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25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35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94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86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449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39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754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680d37f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680d37f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9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00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8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50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70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76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87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29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26859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305957" y="3872285"/>
            <a:ext cx="2532084" cy="1094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F3F3F3"/>
                </a:solidFill>
                <a:latin typeface="Rubik"/>
                <a:ea typeface="Rubik"/>
                <a:cs typeface="Rubik"/>
                <a:sym typeface="Rubik"/>
              </a:rPr>
              <a:t>Presented by: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924" y="972588"/>
            <a:ext cx="7192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595959"/>
              </a:buClr>
              <a:buSzPts val="2800"/>
            </a:pPr>
            <a:r>
              <a:rPr lang="en-US" sz="4400" i="1" dirty="0">
                <a:solidFill>
                  <a:srgbClr val="F3F3F3"/>
                </a:solidFill>
                <a:ea typeface="Rubik"/>
                <a:cs typeface="Rubik"/>
                <a:sym typeface="Rubik"/>
              </a:rPr>
              <a:t>Medicare 101:</a:t>
            </a:r>
          </a:p>
          <a:p>
            <a:pPr algn="ctr">
              <a:buClr>
                <a:srgbClr val="595959"/>
              </a:buClr>
              <a:buSzPts val="2800"/>
            </a:pPr>
            <a:r>
              <a:rPr lang="en-US" sz="4400" i="1" dirty="0">
                <a:solidFill>
                  <a:srgbClr val="F3F3F3"/>
                </a:solidFill>
                <a:ea typeface="Rubik"/>
                <a:cs typeface="Rubik"/>
                <a:sym typeface="Rubik"/>
              </a:rPr>
              <a:t>The Basics of Medicare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8FBB3-C1C5-DBD4-9F04-095412D17031}"/>
              </a:ext>
            </a:extLst>
          </p:cNvPr>
          <p:cNvSpPr txBox="1"/>
          <p:nvPr/>
        </p:nvSpPr>
        <p:spPr>
          <a:xfrm>
            <a:off x="-1" y="6097011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DO NOT OFFER EVERY PLAN AVAILABLE IN YOUR AREA. CURRENTLY WE REPRESENT [INSERT NUMBER OF ORGANIZATIONS] ORGANIZATIONS WHICH OFFER [INSERT NUMBER OF PLANS] PRODUCTS IN YOUR AREA. PLEASE CONTACT MEDICARE.GOV, 1-800-MEDICARE, OR YOUR LOCAL STATE HEALTH INSURANCE PROGRAM (SHIP) TO GET INFORMATION ON ALL OF YOUR OPTIONS.</a:t>
            </a:r>
            <a:endParaRPr lang="en-US" sz="12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What Is Medicare	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 B – enrollment periods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Initial Enrollment Period (IEP)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months before, the month of, and 3 months following 65</a:t>
            </a:r>
            <a:r>
              <a:rPr lang="en-US" sz="2000" kern="1200" baseline="300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</a:t>
            </a: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birthday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Special Enrollment Period (SEP)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Loss of creditable coverage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General Enrollment Period (GEP)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January 1 – March 31; effective first of the following month</a:t>
            </a:r>
          </a:p>
          <a:p>
            <a:pPr marL="548640" lvl="2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None/>
            </a:pPr>
            <a:endParaRPr lang="en-US" sz="2000" kern="1200" dirty="0">
              <a:solidFill>
                <a:srgbClr val="15223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85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What Is Medicare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244794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endParaRPr lang="en-US" sz="2400" b="1" kern="1200" spc="10" dirty="0">
              <a:solidFill>
                <a:srgbClr val="B6453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6488" y="2230209"/>
            <a:ext cx="8626236" cy="215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2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 B late enrollment penalty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10% of the standard premium for each 12-month period you were eligible for Part B but did not sign up 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Penalty is waived if covered through active employment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you receive a late enrollment penalty, you will have to pay it as long as you have Part B</a:t>
            </a:r>
          </a:p>
        </p:txBody>
      </p:sp>
    </p:spTree>
    <p:extLst>
      <p:ext uri="{BB962C8B-B14F-4D97-AF65-F5344CB8AC3E}">
        <p14:creationId xmlns:p14="http://schemas.microsoft.com/office/powerpoint/2010/main" val="279994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What Is Medicare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 A – cost sharing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Hospitalization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$1,632 deductible for first 60 days of inpatient hospital stay; additional costs after 60 days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Skilled Nursing Care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First 20 days covered if Medicare requirements met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$204 per day for days 21-100 in skilled nursing facility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40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What Is Medicare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 B – cost sharing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Annual Deductible - $240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20% coinsurance once annual deductible is met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out-of-pocket maximum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01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Prescription Drug Plans	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 D - coverage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Standard benefit design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Deductible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Initial coverage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Coverage gap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Catastrophic coverage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25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Income Related Monthly Adjustment Amount	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9700"/>
            <a:ext cx="5613477" cy="4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E974AF-D0B4-24D8-046C-A59B56C42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" y="1668727"/>
            <a:ext cx="7303187" cy="51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8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Prescription Drug Plans	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Enrollment Periods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Initial Enrollment Period (IEP)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months before, the month of, and 3 months after your 65</a:t>
            </a:r>
            <a:r>
              <a:rPr lang="en-US" sz="2000" kern="1200" baseline="300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</a:t>
            </a: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birthday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Special Enrollment Period (SEP)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Loss of creditable coverage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Permanent move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 more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Annual Enrollment Period (AEP)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October 15 – December 7, effective January 1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13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Prescription Drug Plans	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Late Enrollment Penalty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Added to monthly premium if beneficiary is without creditable coverage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Creditable coverage – coverage is expected to pay on average as much as the standard Medicare prescription drug coverage. 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1% of “national base beneficiary premium” ($34.70 in 2024) multiplied by number of months eligible and without creditable coverage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Example: A client without creditable coverage for 10 months would have a penalty of ($.3470 x 10) $3.47/</a:t>
            </a:r>
            <a:r>
              <a:rPr lang="en-US" sz="2000" kern="1200" dirty="0" err="1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</a:t>
            </a: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for as long as enrolled in prescription drug plan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05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04D79-619E-F1E8-C8D1-F85B4CF7E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814"/>
            <a:ext cx="9144000" cy="59289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92E86"/>
                </a:solidFill>
                <a:latin typeface="Rubik"/>
                <a:ea typeface="Rubik"/>
                <a:cs typeface="Rubik"/>
                <a:sym typeface="Rubik"/>
              </a:rPr>
              <a:t>Prescription Drug Plan Changes In 2025</a:t>
            </a: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	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 D Changes 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Deductible will increase from $545 in 2024 to $590 in 2025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Coverage Gap </a:t>
            </a:r>
            <a:r>
              <a:rPr lang="en-US" sz="2000" i="1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(Donut Hole) </a:t>
            </a: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eliminated 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Annual out-of-pocket spending limit of $2,000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i="1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Possible $8,000 annual out-of-pocket limit in 2024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Prescription Payment Plan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Option to pay out-of-pocket drug costs in monthly installments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endParaRPr lang="en-US" sz="2000" kern="1200" dirty="0">
              <a:solidFill>
                <a:srgbClr val="15223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53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Medicare Basics	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to Qualify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People who are age 65 and over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People under age 65 with certain disabilities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People with End Stage Renal Disease (ESRD)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Filling In The Gaps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" y="1907724"/>
            <a:ext cx="2244741" cy="46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74" y="1917656"/>
            <a:ext cx="2255225" cy="467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32" y="1907724"/>
            <a:ext cx="2264187" cy="468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Filling In The Gaps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237070" y="2337288"/>
            <a:ext cx="6595230" cy="4080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SzTx/>
              <a:buFont typeface="Wingdings 2" pitchFamily="18" charset="2"/>
              <a:buChar char=""/>
            </a:pPr>
            <a:r>
              <a:rPr lang="en-US" sz="2200" b="1" kern="120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Eligibility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Must have Part A &amp; B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Must reside in state/county plan is offered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Purchase drug coverage separately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SzTx/>
              <a:buFont typeface="Wingdings 2" pitchFamily="18" charset="2"/>
              <a:buChar char=""/>
            </a:pPr>
            <a:r>
              <a:rPr lang="en-US" sz="2200" b="1" kern="120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Underwriting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health questions during IEP or SEP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Must answer health questions outside of these enrollment periods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Carriers can offer an Open Enrollment Period (OEP)</a:t>
            </a:r>
          </a:p>
          <a:p>
            <a:pPr marL="731520" lvl="2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None/>
            </a:pPr>
            <a:endParaRPr lang="en-US" sz="2200" kern="1200" dirty="0">
              <a:solidFill>
                <a:srgbClr val="15223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" y="1907724"/>
            <a:ext cx="2244741" cy="46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75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Filling In The Gaps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486017" y="2311233"/>
            <a:ext cx="6657983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SzTx/>
              <a:buFont typeface="Wingdings 2" pitchFamily="18" charset="2"/>
              <a:buChar char=""/>
            </a:pPr>
            <a:r>
              <a:rPr lang="en-US" sz="2200" b="1" kern="120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Premiums can be determined by: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Age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Gender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Tobacco use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Health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Household discount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" y="1907724"/>
            <a:ext cx="2244741" cy="46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28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Filling In The Gaps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486017" y="2045232"/>
            <a:ext cx="6657983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SzTx/>
              <a:buFont typeface="Wingdings 2" pitchFamily="18" charset="2"/>
              <a:buChar char=""/>
            </a:pPr>
            <a:r>
              <a:rPr lang="en-US" sz="2200" b="1" kern="120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 benefits/types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18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Standardized Plans A-N</a:t>
            </a:r>
          </a:p>
          <a:p>
            <a:pPr marL="1371600" lvl="3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18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 F no longer available to newly eligible Medicare beneficiaries beginning 1/1/2020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" y="1907724"/>
            <a:ext cx="2244741" cy="46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outh Dakota Medicare Supplement Insura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9195" y="3571803"/>
            <a:ext cx="5291552" cy="2769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085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Filling In The Gaps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284485" y="2347092"/>
            <a:ext cx="6657983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SzTx/>
              <a:buFont typeface="Wingdings 2" pitchFamily="18" charset="2"/>
              <a:buChar char=""/>
            </a:pPr>
            <a:r>
              <a:rPr lang="en-US" sz="2200" b="1" kern="120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Eligibility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Must have Parts A &amp; B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Must reside in service area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SzTx/>
              <a:buFont typeface="Wingdings 2" pitchFamily="18" charset="2"/>
              <a:buChar char=""/>
            </a:pPr>
            <a:r>
              <a:rPr lang="en-US" sz="2200" b="1" kern="120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Underwriting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health questions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SzTx/>
              <a:buFont typeface="Wingdings 2" pitchFamily="18" charset="2"/>
              <a:buChar char=""/>
            </a:pPr>
            <a:r>
              <a:rPr lang="en-US" sz="2200" b="1" kern="120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Premiums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 premium for everyone, regardless of age, gender, or tobacco status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Continue paying Medicare premiums</a:t>
            </a:r>
          </a:p>
          <a:p>
            <a:pPr marL="731520" lvl="2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None/>
            </a:pPr>
            <a:endParaRPr lang="en-US" sz="2200" kern="1200" dirty="0">
              <a:solidFill>
                <a:srgbClr val="15223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9" y="1870362"/>
            <a:ext cx="2333156" cy="482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492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Filling In The Gaps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284485" y="2260314"/>
            <a:ext cx="6657983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SzTx/>
              <a:buFont typeface="Wingdings 2" pitchFamily="18" charset="2"/>
              <a:buChar char=""/>
            </a:pPr>
            <a:r>
              <a:rPr lang="en-US" sz="2200" b="1" kern="120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 benefits/types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Networks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Copays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Coinsurance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Out-of-pocket maximum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Additional Benefits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endParaRPr lang="en-US" sz="2200" kern="1200" dirty="0">
              <a:solidFill>
                <a:srgbClr val="15223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not retain original Medicare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Enrollment and disenrollment periods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9" y="1870362"/>
            <a:ext cx="2333156" cy="482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034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Filling In The Gaps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486017" y="2221586"/>
            <a:ext cx="6657983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SzTx/>
              <a:buFont typeface="Wingdings 2" pitchFamily="18" charset="2"/>
              <a:buChar char=""/>
            </a:pPr>
            <a:r>
              <a:rPr lang="en-US" sz="2200" b="1" kern="120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Eligibility</a:t>
            </a:r>
            <a:endParaRPr lang="en-US" sz="2200" kern="1200" dirty="0">
              <a:solidFill>
                <a:srgbClr val="15223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Must have Parts A &amp; B, or Part B only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Must reside in service area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SzTx/>
              <a:buFont typeface="Wingdings 2" pitchFamily="18" charset="2"/>
              <a:buChar char=""/>
            </a:pPr>
            <a:r>
              <a:rPr lang="en-US" sz="2100" b="1" kern="120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Underwriting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1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 health question:  Do you have End Stage Renal Disease (ESRD)?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SzTx/>
              <a:buFont typeface="Wingdings 2" pitchFamily="18" charset="2"/>
              <a:buChar char=""/>
            </a:pPr>
            <a:r>
              <a:rPr lang="en-US" sz="2100" b="1" kern="120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Premiums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1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 premium for everyone, regardless of age, gender, or tobacco status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2" y="1928854"/>
            <a:ext cx="2322183" cy="48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410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Filling In The Gaps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954002" y="2253044"/>
            <a:ext cx="6657983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B6453C"/>
              </a:buClr>
              <a:buFont typeface="Wingdings 2" pitchFamily="18" charset="2"/>
              <a:buChar char=""/>
            </a:pPr>
            <a:r>
              <a:rPr lang="en-US" sz="2200" b="1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 benefits/types</a:t>
            </a:r>
          </a:p>
          <a:p>
            <a:pPr lvl="2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Networks</a:t>
            </a:r>
          </a:p>
          <a:p>
            <a:pPr lvl="2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Copays</a:t>
            </a:r>
          </a:p>
          <a:p>
            <a:pPr lvl="2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Coinsurance</a:t>
            </a:r>
          </a:p>
          <a:p>
            <a:pPr lvl="2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Out-of-pocket maximum</a:t>
            </a:r>
          </a:p>
          <a:p>
            <a:pPr lvl="2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Travel </a:t>
            </a:r>
          </a:p>
          <a:p>
            <a:pPr lvl="2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Additional Benefits</a:t>
            </a:r>
          </a:p>
          <a:p>
            <a:pPr lvl="2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endParaRPr lang="en-US" sz="2200" dirty="0">
              <a:solidFill>
                <a:srgbClr val="15223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Retain original Medicare</a:t>
            </a:r>
          </a:p>
          <a:p>
            <a:pPr lvl="2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enrollment/disenrollment period</a:t>
            </a:r>
          </a:p>
          <a:p>
            <a:pPr lvl="2" indent="-18288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Font typeface="Wingdings 2" pitchFamily="18" charset="2"/>
              <a:buChar char=""/>
            </a:pPr>
            <a:r>
              <a:rPr lang="en-US" sz="2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switch between plan options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2" y="1928854"/>
            <a:ext cx="2322183" cy="48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368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7AB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 amt="10000"/>
          </a:blip>
          <a:srcRect b="39087"/>
          <a:stretch/>
        </p:blipFill>
        <p:spPr>
          <a:xfrm>
            <a:off x="11725" y="-418851"/>
            <a:ext cx="9144000" cy="41774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Rubik"/>
                <a:ea typeface="Rubik"/>
                <a:cs typeface="Rubik"/>
                <a:sym typeface="Rubik"/>
              </a:rPr>
              <a:t>Questions?</a:t>
            </a:r>
            <a:br>
              <a:rPr lang="en-US" dirty="0">
                <a:solidFill>
                  <a:srgbClr val="002060"/>
                </a:solidFill>
                <a:latin typeface="Rubik"/>
                <a:ea typeface="Rubik"/>
                <a:cs typeface="Rubik"/>
                <a:sym typeface="Rubik"/>
              </a:rPr>
            </a:br>
            <a:br>
              <a:rPr lang="en-US" dirty="0">
                <a:solidFill>
                  <a:srgbClr val="00206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3200" dirty="0">
                <a:solidFill>
                  <a:srgbClr val="002060"/>
                </a:solidFill>
                <a:latin typeface="Rubik"/>
                <a:ea typeface="Rubik"/>
                <a:cs typeface="Rubik"/>
                <a:sym typeface="Rubik"/>
              </a:rPr>
              <a:t>{Agency Contact Info}</a:t>
            </a:r>
            <a:br>
              <a:rPr lang="en-US" sz="3200" dirty="0">
                <a:solidFill>
                  <a:srgbClr val="002060"/>
                </a:solidFill>
                <a:latin typeface="Rubik"/>
                <a:ea typeface="Rubik"/>
                <a:cs typeface="Rubik"/>
                <a:sym typeface="Rubik"/>
              </a:rPr>
            </a:br>
            <a:br>
              <a:rPr lang="en-US" sz="3200" dirty="0">
                <a:solidFill>
                  <a:srgbClr val="00206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-US" sz="3200" dirty="0">
                <a:solidFill>
                  <a:srgbClr val="002060"/>
                </a:solidFill>
                <a:latin typeface="Rubik"/>
                <a:ea typeface="Rubik"/>
                <a:cs typeface="Rubik"/>
                <a:sym typeface="Rubik"/>
              </a:rPr>
              <a:t>{www.agencywebsite.com} </a:t>
            </a:r>
            <a:endParaRPr sz="3200" dirty="0">
              <a:solidFill>
                <a:srgbClr val="00206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41625-DB93-694A-93F6-3EF9FB886414}"/>
              </a:ext>
            </a:extLst>
          </p:cNvPr>
          <p:cNvSpPr txBox="1"/>
          <p:nvPr/>
        </p:nvSpPr>
        <p:spPr>
          <a:xfrm>
            <a:off x="17587" y="6106039"/>
            <a:ext cx="913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DO NOT OFFER EVERY PLAN AVAILABLE IN YOUR AREA. CURRENTLY WE REPRESENT [INSERT NUMBER OF ORGANIZATIONS] ORGANIZATIONS WHICH OFFER [INSERT NUMBER OF PLANS] PRODUCTS IN YOUR AREA. PLEASE CONTACT MEDICARE.GOV, 1-800-MEDICARE, OR YOUR LOCAL STATE HEALTH INSURANCE PROGRAM (SHIP) TO GET INFORMATION ON ALL OF YOUR OPTIONS.</a:t>
            </a:r>
            <a:endParaRPr lang="en-US" sz="12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Medicare Basics	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to Enroll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Enrollment is automatic if receiving Social Security benefits at least 4 months prior to Medicare eligibility 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not receiving SS benefits: 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Apply Online Through Social Security Website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Visit Local Social Security office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0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Call Social Security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47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Medicare Basics	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64008" y="1895170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Delaying Enrollment Past Age 65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18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Most individuals enroll in Part A (no cost)</a:t>
            </a:r>
          </a:p>
          <a:p>
            <a:pPr marL="91440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18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Enrollment into Medicare Part A makes you ineligible to contribute to an HSA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18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Those with other coverage may delay Part B (coverage must be due to </a:t>
            </a:r>
            <a:r>
              <a:rPr lang="en-US" sz="1800" i="1" u="sng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active</a:t>
            </a:r>
            <a:r>
              <a:rPr lang="en-US" sz="18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employment through self or spouse) 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18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 B enrollment would be the 1st of the month following last day of employer coverage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18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late enrollment penalty for Part B or Part D with creditable coverage</a:t>
            </a:r>
          </a:p>
          <a:p>
            <a:pPr marL="1188720" lvl="3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18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COBRA is </a:t>
            </a:r>
            <a:r>
              <a:rPr lang="en-US" sz="1800" b="1" i="1" u="sng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</a:t>
            </a:r>
            <a:r>
              <a:rPr lang="en-US" sz="18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considered creditable coverage per Medicare guidelines for Part B</a:t>
            </a:r>
          </a:p>
          <a:p>
            <a:pPr marL="1188720" lvl="3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endParaRPr lang="en-US" sz="2000" kern="1200" dirty="0">
              <a:solidFill>
                <a:srgbClr val="15223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80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What Is Medicare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 A – coverage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Inpatient care in a hospital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Skilled nursing facility care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Inpatient care in a skilled nursing facility (not custodial or long-term care)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Hospice care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 health care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86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What Is Medicare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 A – premium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Free if you and/or your spouse have a combined 40 or more working quarters where you have paid Medicare taxes – either through employer payroll deduction or paid in via taxes if self-employed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Those without 40 working quarters can still get Part A, but they will pay a premium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7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What Is Medicare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45226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4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 B – coverage 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Outpatient care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Preventative services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Doctor’s visits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Diagnostic tests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Therapies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Durable medical equipment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Ambulance services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49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What Is Medicare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244794"/>
            <a:ext cx="8520600" cy="4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r>
              <a:rPr lang="en-US" sz="2200" b="1" kern="1200" spc="10" dirty="0">
                <a:solidFill>
                  <a:srgbClr val="B645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 B – premium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Standard Monthly - $174.70</a:t>
            </a:r>
          </a:p>
          <a:p>
            <a:pPr marL="45720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May be more depending on income</a:t>
            </a:r>
          </a:p>
          <a:p>
            <a:pPr marL="731520" lvl="2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152239"/>
              </a:buClr>
              <a:buSzTx/>
              <a:buFont typeface="Wingdings 2" pitchFamily="18" charset="2"/>
              <a:buChar char=""/>
            </a:pPr>
            <a:r>
              <a:rPr lang="en-US" sz="2200" kern="1200" dirty="0">
                <a:solidFill>
                  <a:srgbClr val="15223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IRMAA (Income Related Monthly Adjustment Amount)</a:t>
            </a:r>
          </a:p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B6453C"/>
              </a:buClr>
              <a:buSzPct val="80000"/>
              <a:buFont typeface="Arial" pitchFamily="34" charset="0"/>
              <a:buChar char="•"/>
            </a:pPr>
            <a:endParaRPr lang="en-US" sz="2400" b="1" kern="1200" spc="10" dirty="0">
              <a:solidFill>
                <a:srgbClr val="B6453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8612"/>
            <a:ext cx="5613477" cy="47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5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061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A4E79"/>
                </a:solidFill>
                <a:latin typeface="Rubik"/>
                <a:ea typeface="Rubik"/>
                <a:cs typeface="Rubik"/>
                <a:sym typeface="Rubik"/>
              </a:rPr>
              <a:t>Income Related Monthly Adjustment Amount</a:t>
            </a:r>
            <a:endParaRPr dirty="0">
              <a:solidFill>
                <a:srgbClr val="2A4E7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52852"/>
            <a:ext cx="5613477" cy="4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E648B1-ED67-E19A-FF01-102012E8F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" y="1674876"/>
            <a:ext cx="7708392" cy="49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79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D6471666A2204AADC215FC5C79B95D" ma:contentTypeVersion="6" ma:contentTypeDescription="Create a new document." ma:contentTypeScope="" ma:versionID="a2539a3a19ea447307481aabddd967af">
  <xsd:schema xmlns:xsd="http://www.w3.org/2001/XMLSchema" xmlns:xs="http://www.w3.org/2001/XMLSchema" xmlns:p="http://schemas.microsoft.com/office/2006/metadata/properties" xmlns:ns3="67728c59-9cc9-47b5-989c-74d460a7f24a" targetNamespace="http://schemas.microsoft.com/office/2006/metadata/properties" ma:root="true" ma:fieldsID="ead887140b82aa8bcee37ffab042dac2" ns3:_="">
    <xsd:import namespace="67728c59-9cc9-47b5-989c-74d460a7f2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28c59-9cc9-47b5-989c-74d460a7f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72D03C-3FC6-47DA-8AC3-8E116FE0B9F5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67728c59-9cc9-47b5-989c-74d460a7f2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76EEC1-E4B4-4753-9327-5BF7A9A7F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28c59-9cc9-47b5-989c-74d460a7f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C75F95-B3E4-4108-BF86-4DE4DBA5AA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1116</Words>
  <Application>Microsoft Office PowerPoint</Application>
  <PresentationFormat>On-screen Show (4:3)</PresentationFormat>
  <Paragraphs>169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Rubik</vt:lpstr>
      <vt:lpstr>Calibri</vt:lpstr>
      <vt:lpstr>Aptos</vt:lpstr>
      <vt:lpstr>Arial Unicode MS</vt:lpstr>
      <vt:lpstr>Wingdings 2</vt:lpstr>
      <vt:lpstr>Simple Light</vt:lpstr>
      <vt:lpstr>1_Simple Light</vt:lpstr>
      <vt:lpstr>PowerPoint Presentation</vt:lpstr>
      <vt:lpstr>Medicare Basics </vt:lpstr>
      <vt:lpstr>Medicare Basics </vt:lpstr>
      <vt:lpstr>Medicare Basics </vt:lpstr>
      <vt:lpstr>What Is Medicare</vt:lpstr>
      <vt:lpstr>What Is Medicare</vt:lpstr>
      <vt:lpstr>What Is Medicare</vt:lpstr>
      <vt:lpstr>What Is Medicare</vt:lpstr>
      <vt:lpstr>Income Related Monthly Adjustment Amount</vt:lpstr>
      <vt:lpstr>What Is Medicare </vt:lpstr>
      <vt:lpstr>What Is Medicare</vt:lpstr>
      <vt:lpstr>What Is Medicare</vt:lpstr>
      <vt:lpstr>What Is Medicare</vt:lpstr>
      <vt:lpstr>Prescription Drug Plans </vt:lpstr>
      <vt:lpstr>Income Related Monthly Adjustment Amount </vt:lpstr>
      <vt:lpstr>Prescription Drug Plans </vt:lpstr>
      <vt:lpstr>Prescription Drug Plans </vt:lpstr>
      <vt:lpstr>PowerPoint Presentation</vt:lpstr>
      <vt:lpstr>Prescription Drug Plan Changes In 2025 </vt:lpstr>
      <vt:lpstr>Filling In The Gaps</vt:lpstr>
      <vt:lpstr>Filling In The Gaps</vt:lpstr>
      <vt:lpstr>Filling In The Gaps</vt:lpstr>
      <vt:lpstr>Filling In The Gaps</vt:lpstr>
      <vt:lpstr>Filling In The Gaps</vt:lpstr>
      <vt:lpstr>Filling In The Gaps</vt:lpstr>
      <vt:lpstr>Filling In The Gaps</vt:lpstr>
      <vt:lpstr>Filling In The Gaps</vt:lpstr>
      <vt:lpstr>Questions?  {Agency Contact Info}  {www.agencywebsite.com}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Ahlers</dc:creator>
  <cp:lastModifiedBy>Ryan Graber</cp:lastModifiedBy>
  <cp:revision>71</cp:revision>
  <dcterms:modified xsi:type="dcterms:W3CDTF">2024-10-04T13:30:09Z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0x01010019D6471666A2204AADC215FC5C79B95D</vt:lpwstr>
  </property>
</Properties>
</file>