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84C72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9096A5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84C72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9096A5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84C72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9096A5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84C72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9096A5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1200791"/>
            <a:ext cx="12192000" cy="0"/>
          </a:xfrm>
          <a:custGeom>
            <a:avLst/>
            <a:gdLst/>
            <a:ahLst/>
            <a:cxnLst/>
            <a:rect l="l" t="t" r="r" b="b"/>
            <a:pathLst>
              <a:path w="12192000" h="0">
                <a:moveTo>
                  <a:pt x="0" y="0"/>
                </a:moveTo>
                <a:lnTo>
                  <a:pt x="12192000" y="0"/>
                </a:lnTo>
              </a:path>
            </a:pathLst>
          </a:custGeom>
          <a:ln w="6350">
            <a:solidFill>
              <a:srgbClr val="384C7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505551" y="1636585"/>
            <a:ext cx="1180896" cy="11887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84C72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9096A5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146802" y="732308"/>
            <a:ext cx="908380" cy="9143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616447" y="1200791"/>
            <a:ext cx="10530840" cy="0"/>
          </a:xfrm>
          <a:custGeom>
            <a:avLst/>
            <a:gdLst/>
            <a:ahLst/>
            <a:cxnLst/>
            <a:rect l="l" t="t" r="r" b="b"/>
            <a:pathLst>
              <a:path w="10530840" h="0">
                <a:moveTo>
                  <a:pt x="0" y="0"/>
                </a:moveTo>
                <a:lnTo>
                  <a:pt x="10530344" y="0"/>
                </a:lnTo>
              </a:path>
            </a:pathLst>
          </a:custGeom>
          <a:ln w="6350">
            <a:solidFill>
              <a:srgbClr val="384C7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29119" y="1801512"/>
            <a:ext cx="5410834" cy="953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5187" y="1503358"/>
            <a:ext cx="10801624" cy="4787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66399" y="6599074"/>
            <a:ext cx="470725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384C72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979477" y="6589979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9096A5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hyperlink" Target="mailto:sbarrow@marbarlaw.com" TargetMode="Externa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house.gov/billsthisweek/20200309/BILLS-116hr6201-SUS.pdf" TargetMode="External"/><Relationship Id="rId3" Type="http://schemas.openxmlformats.org/officeDocument/2006/relationships/hyperlink" Target="https://www.govinfo.gov/content/pkg/CREC-2020-03-16/pdf/CREC-2020-03-16.pdf" TargetMode="Externa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sbarrow@marbarlaw.com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dc.gov/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rs.gov/pub/irs-drop/n-20-15.pdf" TargetMode="External"/><Relationship Id="rId3" Type="http://schemas.openxmlformats.org/officeDocument/2006/relationships/hyperlink" Target="https://www.irs.gov/pub/irs-drop/n-20-17.pdf" TargetMode="External"/><Relationship Id="rId4" Type="http://schemas.openxmlformats.org/officeDocument/2006/relationships/hyperlink" Target="https://www.cms.gov/CCIIO/Resources/Fact-Sheets-and-FAQs/Downloads/EHB-Benchmark-Coverage-of-COVID-19.pdf" TargetMode="External"/><Relationship Id="rId5" Type="http://schemas.openxmlformats.org/officeDocument/2006/relationships/hyperlink" Target="https://www.eeoc.gov/facts/pandemic_flu.html" TargetMode="External"/><Relationship Id="rId6" Type="http://schemas.openxmlformats.org/officeDocument/2006/relationships/hyperlink" Target="https://www.dol.gov/agencies/whd/fmla/pandemic" TargetMode="External"/><Relationship Id="rId7" Type="http://schemas.openxmlformats.org/officeDocument/2006/relationships/hyperlink" Target="https://www.dol.gov/agencies/whd/pandemic" TargetMode="External"/><Relationship Id="rId8" Type="http://schemas.openxmlformats.org/officeDocument/2006/relationships/hyperlink" Target="https://www.cdc.gov/coronavirus/2019-ncov/index.html" TargetMode="External"/><Relationship Id="rId9" Type="http://schemas.openxmlformats.org/officeDocument/2006/relationships/hyperlink" Target="https://www.who.int/emergencies/diseases/novel-coronavirus-2019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169672"/>
            <a:ext cx="12191998" cy="2689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5315" y="239344"/>
            <a:ext cx="3134812" cy="6857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925458" y="6414545"/>
            <a:ext cx="43319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384C72"/>
                </a:solidFill>
                <a:latin typeface="Calibri"/>
                <a:cs typeface="Calibri"/>
              </a:rPr>
              <a:t>© 2020 </a:t>
            </a:r>
            <a:r>
              <a:rPr dirty="0" sz="1200" spc="-5">
                <a:solidFill>
                  <a:srgbClr val="384C72"/>
                </a:solidFill>
                <a:latin typeface="Calibri"/>
                <a:cs typeface="Calibri"/>
              </a:rPr>
              <a:t>Marathas Barrow </a:t>
            </a:r>
            <a:r>
              <a:rPr dirty="0" sz="1200" spc="-10">
                <a:solidFill>
                  <a:srgbClr val="384C72"/>
                </a:solidFill>
                <a:latin typeface="Calibri"/>
                <a:cs typeface="Calibri"/>
              </a:rPr>
              <a:t>Weatherhead </a:t>
            </a:r>
            <a:r>
              <a:rPr dirty="0" sz="1200" spc="-5">
                <a:solidFill>
                  <a:srgbClr val="384C72"/>
                </a:solidFill>
                <a:latin typeface="Calibri"/>
                <a:cs typeface="Calibri"/>
              </a:rPr>
              <a:t>Lent </a:t>
            </a:r>
            <a:r>
              <a:rPr dirty="0" sz="1200" spc="-45">
                <a:solidFill>
                  <a:srgbClr val="384C72"/>
                </a:solidFill>
                <a:latin typeface="Calibri"/>
                <a:cs typeface="Calibri"/>
              </a:rPr>
              <a:t>LLP. </a:t>
            </a:r>
            <a:r>
              <a:rPr dirty="0" sz="1200">
                <a:solidFill>
                  <a:srgbClr val="384C72"/>
                </a:solidFill>
                <a:latin typeface="Calibri"/>
                <a:cs typeface="Calibri"/>
              </a:rPr>
              <a:t>All </a:t>
            </a:r>
            <a:r>
              <a:rPr dirty="0" sz="1200" spc="-5">
                <a:solidFill>
                  <a:srgbClr val="384C72"/>
                </a:solidFill>
                <a:latin typeface="Calibri"/>
                <a:cs typeface="Calibri"/>
              </a:rPr>
              <a:t>Rights</a:t>
            </a:r>
            <a:r>
              <a:rPr dirty="0" sz="1200" spc="-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384C72"/>
                </a:solidFill>
                <a:latin typeface="Calibri"/>
                <a:cs typeface="Calibri"/>
              </a:rPr>
              <a:t>Reserved.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200" spc="-5">
                <a:solidFill>
                  <a:srgbClr val="384C72"/>
                </a:solidFill>
                <a:latin typeface="Calibri"/>
                <a:cs typeface="Calibri"/>
              </a:rPr>
              <a:t>Used </a:t>
            </a:r>
            <a:r>
              <a:rPr dirty="0" sz="1200" spc="-10">
                <a:solidFill>
                  <a:srgbClr val="384C72"/>
                </a:solidFill>
                <a:latin typeface="Calibri"/>
                <a:cs typeface="Calibri"/>
              </a:rPr>
              <a:t>By</a:t>
            </a:r>
            <a:r>
              <a:rPr dirty="0" sz="1200" spc="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1200" spc="-5">
                <a:solidFill>
                  <a:srgbClr val="384C72"/>
                </a:solidFill>
                <a:latin typeface="Calibri"/>
                <a:cs typeface="Calibri"/>
              </a:rPr>
              <a:t>Permission.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945" rIns="0" bIns="0" rtlCol="0" vert="horz">
            <a:spAutoFit/>
          </a:bodyPr>
          <a:lstStyle/>
          <a:p>
            <a:pPr marL="521334" marR="5080" indent="-509270">
              <a:lnSpc>
                <a:spcPts val="3460"/>
              </a:lnSpc>
              <a:spcBef>
                <a:spcPts val="535"/>
              </a:spcBef>
            </a:pPr>
            <a:r>
              <a:rPr dirty="0" spc="-10"/>
              <a:t>COVID-19: </a:t>
            </a:r>
            <a:r>
              <a:rPr dirty="0" spc="-15"/>
              <a:t>Coronavirus </a:t>
            </a:r>
            <a:r>
              <a:rPr dirty="0" spc="-10"/>
              <a:t>Response  </a:t>
            </a:r>
            <a:r>
              <a:rPr dirty="0"/>
              <a:t>Act </a:t>
            </a:r>
            <a:r>
              <a:rPr dirty="0" spc="5"/>
              <a:t>and </a:t>
            </a:r>
            <a:r>
              <a:rPr dirty="0" spc="-5"/>
              <a:t>Employee</a:t>
            </a:r>
            <a:r>
              <a:rPr dirty="0" spc="-55"/>
              <a:t> </a:t>
            </a:r>
            <a:r>
              <a:rPr dirty="0" spc="-5"/>
              <a:t>Benefits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439787" y="2604283"/>
            <a:ext cx="5390515" cy="972819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2400" spc="-10" b="0">
                <a:solidFill>
                  <a:srgbClr val="FFFFFF"/>
                </a:solidFill>
                <a:latin typeface="Calibri Light"/>
                <a:cs typeface="Calibri Light"/>
              </a:rPr>
              <a:t>National Association </a:t>
            </a:r>
            <a:r>
              <a:rPr dirty="0" sz="2400" spc="-5" b="0">
                <a:solidFill>
                  <a:srgbClr val="FFFFFF"/>
                </a:solidFill>
                <a:latin typeface="Calibri Light"/>
                <a:cs typeface="Calibri Light"/>
              </a:rPr>
              <a:t>of Health</a:t>
            </a:r>
            <a:r>
              <a:rPr dirty="0" sz="2400" spc="20" b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dirty="0" sz="2400" spc="-10" b="0">
                <a:solidFill>
                  <a:srgbClr val="FFFFFF"/>
                </a:solidFill>
                <a:latin typeface="Calibri Light"/>
                <a:cs typeface="Calibri Light"/>
              </a:rPr>
              <a:t>Underwriters</a:t>
            </a:r>
            <a:endParaRPr sz="2400">
              <a:latin typeface="Calibri Light"/>
              <a:cs typeface="Calibri Light"/>
            </a:endParaRPr>
          </a:p>
          <a:p>
            <a:pPr algn="ctr" marL="78105">
              <a:lnSpc>
                <a:spcPct val="100000"/>
              </a:lnSpc>
              <a:spcBef>
                <a:spcPts val="1060"/>
              </a:spcBef>
            </a:pP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March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27,</a:t>
            </a:r>
            <a:r>
              <a:rPr dirty="0" sz="1600" spc="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2020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47495" y="4393397"/>
            <a:ext cx="2702560" cy="11112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2700" marR="5080" indent="-1270">
              <a:lnSpc>
                <a:spcPct val="110400"/>
              </a:lnSpc>
              <a:spcBef>
                <a:spcPts val="120"/>
              </a:spcBef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Stacy Barrow  </a:t>
            </a:r>
            <a:r>
              <a:rPr dirty="0" sz="2000" spc="-15">
                <a:solidFill>
                  <a:srgbClr val="384C72"/>
                </a:solidFill>
                <a:latin typeface="Calibri"/>
                <a:cs typeface="Calibri"/>
                <a:hlinkClick r:id="rId5"/>
              </a:rPr>
              <a:t>sbarrow@marbarlaw.com </a:t>
            </a:r>
            <a:r>
              <a:rPr dirty="0" sz="2000" spc="-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84C72"/>
                </a:solidFill>
                <a:latin typeface="Calibri"/>
                <a:cs typeface="Calibri"/>
              </a:rPr>
              <a:t>(617)</a:t>
            </a:r>
            <a:r>
              <a:rPr dirty="0" sz="2000" spc="-3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384C72"/>
                </a:solidFill>
                <a:latin typeface="Calibri"/>
                <a:cs typeface="Calibri"/>
              </a:rPr>
              <a:t>830-5457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5021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0">
                <a:solidFill>
                  <a:srgbClr val="384C72"/>
                </a:solidFill>
              </a:rPr>
              <a:t>IRS </a:t>
            </a:r>
            <a:r>
              <a:rPr dirty="0" sz="3600" spc="-40">
                <a:solidFill>
                  <a:srgbClr val="384C72"/>
                </a:solidFill>
              </a:rPr>
              <a:t>Response </a:t>
            </a:r>
            <a:r>
              <a:rPr dirty="0" sz="3600">
                <a:solidFill>
                  <a:srgbClr val="384C72"/>
                </a:solidFill>
              </a:rPr>
              <a:t>– </a:t>
            </a:r>
            <a:r>
              <a:rPr dirty="0" sz="3600" spc="-114">
                <a:solidFill>
                  <a:srgbClr val="384C72"/>
                </a:solidFill>
              </a:rPr>
              <a:t>Tax</a:t>
            </a:r>
            <a:r>
              <a:rPr dirty="0" sz="3600" spc="-260">
                <a:solidFill>
                  <a:srgbClr val="384C72"/>
                </a:solidFill>
              </a:rPr>
              <a:t> </a:t>
            </a:r>
            <a:r>
              <a:rPr dirty="0" sz="3600" spc="-40">
                <a:solidFill>
                  <a:srgbClr val="384C72"/>
                </a:solidFill>
              </a:rPr>
              <a:t>Relief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9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303510" cy="31222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Notice 2020-18: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Anyone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with a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federal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income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payment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federal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income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return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due April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15,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2020, is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affected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emergency</a:t>
            </a:r>
            <a:endParaRPr sz="2800">
              <a:latin typeface="Calibri"/>
              <a:cs typeface="Calibri"/>
            </a:endParaRPr>
          </a:p>
          <a:p>
            <a:pPr marL="241300" marR="37211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Therefore,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IRS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extending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April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15,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2020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filing deadline 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all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taxpayers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July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15,</a:t>
            </a:r>
            <a:r>
              <a:rPr dirty="0" sz="2800" spc="1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2020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Federal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income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payment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deadline also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extended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July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15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States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also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starting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extend</a:t>
            </a:r>
            <a:r>
              <a:rPr dirty="0" sz="2400" spc="-6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deadline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5021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0">
                <a:solidFill>
                  <a:srgbClr val="384C72"/>
                </a:solidFill>
              </a:rPr>
              <a:t>IRS </a:t>
            </a:r>
            <a:r>
              <a:rPr dirty="0" sz="3600" spc="-40">
                <a:solidFill>
                  <a:srgbClr val="384C72"/>
                </a:solidFill>
              </a:rPr>
              <a:t>Response </a:t>
            </a:r>
            <a:r>
              <a:rPr dirty="0" sz="3600">
                <a:solidFill>
                  <a:srgbClr val="384C72"/>
                </a:solidFill>
              </a:rPr>
              <a:t>– </a:t>
            </a:r>
            <a:r>
              <a:rPr dirty="0" sz="3600" spc="-114">
                <a:solidFill>
                  <a:srgbClr val="384C72"/>
                </a:solidFill>
              </a:rPr>
              <a:t>Tax</a:t>
            </a:r>
            <a:r>
              <a:rPr dirty="0" sz="3600" spc="-260">
                <a:solidFill>
                  <a:srgbClr val="384C72"/>
                </a:solidFill>
              </a:rPr>
              <a:t> </a:t>
            </a:r>
            <a:r>
              <a:rPr dirty="0" sz="3600" spc="-40">
                <a:solidFill>
                  <a:srgbClr val="384C72"/>
                </a:solidFill>
              </a:rPr>
              <a:t>Relief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10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360660" cy="38690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Relief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available </a:t>
            </a:r>
            <a:r>
              <a:rPr dirty="0" u="heavy" sz="2800" spc="-5" i="1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solely</a:t>
            </a:r>
            <a:r>
              <a:rPr dirty="0" sz="2800" spc="-5" i="1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respect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federal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income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returns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payments</a:t>
            </a:r>
            <a:endParaRPr sz="2800">
              <a:latin typeface="Calibri"/>
              <a:cs typeface="Calibri"/>
            </a:endParaRPr>
          </a:p>
          <a:p>
            <a:pPr marL="241300" marR="20574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extension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provided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payment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other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federal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tax,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filing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federal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information</a:t>
            </a:r>
            <a:r>
              <a:rPr dirty="0" sz="2800" spc="114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return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filing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1095-C’s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electronically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must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do so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u="heavy" sz="2400" spc="-10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March </a:t>
            </a:r>
            <a:r>
              <a:rPr dirty="0" u="heavy" sz="2400" spc="-5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31,</a:t>
            </a:r>
            <a:r>
              <a:rPr dirty="0" u="heavy" sz="2400" spc="-80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400" spc="-5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2020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automatic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30-day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extension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available by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completing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Form</a:t>
            </a:r>
            <a:r>
              <a:rPr dirty="0" sz="2400" spc="-5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8809</a:t>
            </a:r>
            <a:endParaRPr sz="2400">
              <a:latin typeface="Calibri"/>
              <a:cs typeface="Calibri"/>
            </a:endParaRPr>
          </a:p>
          <a:p>
            <a:pPr lvl="1" marL="697865" marR="32384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Under certain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hardship conditions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additional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30-day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extension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apply;  </a:t>
            </a:r>
            <a:r>
              <a:rPr dirty="0" sz="2400" spc="-40">
                <a:solidFill>
                  <a:srgbClr val="384C72"/>
                </a:solidFill>
                <a:latin typeface="Calibri"/>
                <a:cs typeface="Calibri"/>
              </a:rPr>
              <a:t>however,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requests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additional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extensions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time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file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information returns 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not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automatically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granted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8003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>
                <a:solidFill>
                  <a:srgbClr val="384C72"/>
                </a:solidFill>
              </a:rPr>
              <a:t>CMS </a:t>
            </a:r>
            <a:r>
              <a:rPr dirty="0" sz="3600" spc="-35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Essential </a:t>
            </a:r>
            <a:r>
              <a:rPr dirty="0" sz="3600" spc="-25">
                <a:solidFill>
                  <a:srgbClr val="384C72"/>
                </a:solidFill>
              </a:rPr>
              <a:t>Health</a:t>
            </a:r>
            <a:r>
              <a:rPr dirty="0" sz="3600" spc="-300">
                <a:solidFill>
                  <a:srgbClr val="384C72"/>
                </a:solidFill>
              </a:rPr>
              <a:t> </a:t>
            </a:r>
            <a:r>
              <a:rPr dirty="0" sz="3600" spc="-25">
                <a:solidFill>
                  <a:srgbClr val="384C72"/>
                </a:solidFill>
              </a:rPr>
              <a:t>Benefits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028555" cy="37318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240665" marR="74295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“EHB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package” that is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required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offered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part of all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non- 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grandfathered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plans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sale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individual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small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group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market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includes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coverage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diagnosis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0" i="1">
                <a:solidFill>
                  <a:srgbClr val="384C72"/>
                </a:solidFill>
                <a:latin typeface="Calibri"/>
                <a:cs typeface="Calibri"/>
              </a:rPr>
              <a:t>treatment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</a:t>
            </a:r>
            <a:r>
              <a:rPr dirty="0" sz="2800" spc="19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</a:t>
            </a:r>
            <a:endParaRPr sz="2800">
              <a:latin typeface="Calibri"/>
              <a:cs typeface="Calibri"/>
            </a:endParaRPr>
          </a:p>
          <a:p>
            <a:pPr lvl="1" marL="698500" marR="508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Exact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coverage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details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cost-sharing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amounts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individual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services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may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vary by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 plan</a:t>
            </a:r>
            <a:endParaRPr sz="2400">
              <a:latin typeface="Calibri"/>
              <a:cs typeface="Calibri"/>
            </a:endParaRPr>
          </a:p>
          <a:p>
            <a:pPr lvl="1" marL="697865" marR="575945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All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plans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must provide free </a:t>
            </a:r>
            <a:r>
              <a:rPr dirty="0" sz="2400" spc="-10" i="1">
                <a:solidFill>
                  <a:srgbClr val="384C72"/>
                </a:solidFill>
                <a:latin typeface="Calibri"/>
                <a:cs typeface="Calibri"/>
              </a:rPr>
              <a:t>testing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under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Coronavirus  Response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Act</a:t>
            </a:r>
            <a:endParaRPr sz="2400">
              <a:latin typeface="Calibri"/>
              <a:cs typeface="Calibri"/>
            </a:endParaRPr>
          </a:p>
          <a:p>
            <a:pPr lvl="1" marL="698500" marR="3556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Many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states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encouraging carriers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cover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variety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related 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services,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including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treatment,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without</a:t>
            </a:r>
            <a:r>
              <a:rPr dirty="0" sz="2400" spc="-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cost-sharing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8003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>
                <a:solidFill>
                  <a:srgbClr val="384C72"/>
                </a:solidFill>
              </a:rPr>
              <a:t>CMS </a:t>
            </a:r>
            <a:r>
              <a:rPr dirty="0" sz="3600" spc="-35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Essential </a:t>
            </a:r>
            <a:r>
              <a:rPr dirty="0" sz="3600" spc="-25">
                <a:solidFill>
                  <a:srgbClr val="384C72"/>
                </a:solidFill>
              </a:rPr>
              <a:t>Health</a:t>
            </a:r>
            <a:r>
              <a:rPr dirty="0" sz="3600" spc="-300">
                <a:solidFill>
                  <a:srgbClr val="384C72"/>
                </a:solidFill>
              </a:rPr>
              <a:t> </a:t>
            </a:r>
            <a:r>
              <a:rPr dirty="0" sz="3600" spc="-25">
                <a:solidFill>
                  <a:srgbClr val="384C72"/>
                </a:solidFill>
              </a:rPr>
              <a:t>Benefits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12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223500" cy="4631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200025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Quarantine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outside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hospital setting,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such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home,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not a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medical benefit; </a:t>
            </a:r>
            <a:r>
              <a:rPr dirty="0" sz="2800" spc="-45">
                <a:solidFill>
                  <a:srgbClr val="384C72"/>
                </a:solidFill>
                <a:latin typeface="Calibri"/>
                <a:cs typeface="Calibri"/>
              </a:rPr>
              <a:t>however,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other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medical benefits that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occur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 home, such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home health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care,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covered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(pursuant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prior  authorization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and/or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cost-sharing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other</a:t>
            </a:r>
            <a:r>
              <a:rPr dirty="0" sz="28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limitations)</a:t>
            </a:r>
            <a:endParaRPr sz="2800">
              <a:latin typeface="Calibri"/>
              <a:cs typeface="Calibri"/>
            </a:endParaRPr>
          </a:p>
          <a:p>
            <a:pPr marL="240665" marR="220979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While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vaccine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does not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currently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exist,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current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rules 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require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specific vaccines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covered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EHB without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cost-sharing,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recommended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federal</a:t>
            </a:r>
            <a:r>
              <a:rPr dirty="0" sz="2800" spc="9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government</a:t>
            </a:r>
            <a:endParaRPr sz="2800">
              <a:latin typeface="Calibri"/>
              <a:cs typeface="Calibri"/>
            </a:endParaRPr>
          </a:p>
          <a:p>
            <a:pPr marL="698500" marR="5080" indent="-228600">
              <a:lnSpc>
                <a:spcPct val="100000"/>
              </a:lnSpc>
              <a:spcBef>
                <a:spcPts val="630"/>
              </a:spcBef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–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Under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ACA,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plans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not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required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cover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recommended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vaccine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until 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first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plan year beginning 12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months after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recommendation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issued,  although plans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voluntarily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choose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cover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vaccine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COVID-19,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without cost-sharing, prior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that</a:t>
            </a:r>
            <a:r>
              <a:rPr dirty="0" sz="2400" spc="-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date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9088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EEOC </a:t>
            </a:r>
            <a:r>
              <a:rPr dirty="0" sz="3600" spc="-40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</a:t>
            </a:r>
            <a:r>
              <a:rPr dirty="0" sz="3600" spc="-35">
                <a:solidFill>
                  <a:srgbClr val="384C72"/>
                </a:solidFill>
              </a:rPr>
              <a:t>Americans </a:t>
            </a:r>
            <a:r>
              <a:rPr dirty="0" sz="3600" spc="-20">
                <a:solidFill>
                  <a:srgbClr val="384C72"/>
                </a:solidFill>
              </a:rPr>
              <a:t>With </a:t>
            </a:r>
            <a:r>
              <a:rPr dirty="0" sz="3600" spc="-25">
                <a:solidFill>
                  <a:srgbClr val="384C72"/>
                </a:solidFill>
              </a:rPr>
              <a:t>Disabilities</a:t>
            </a:r>
            <a:r>
              <a:rPr dirty="0" sz="3600" spc="-320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249535" cy="4036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34353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Now that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pandemic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reported by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the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CDC,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may </a:t>
            </a:r>
            <a:r>
              <a:rPr dirty="0" sz="2800" spc="-35">
                <a:solidFill>
                  <a:srgbClr val="384C72"/>
                </a:solidFill>
                <a:latin typeface="Calibri"/>
                <a:cs typeface="Calibri"/>
              </a:rPr>
              <a:t>take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certain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actions without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violating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800" spc="2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ADA</a:t>
            </a:r>
            <a:endParaRPr sz="2800">
              <a:latin typeface="Calibri"/>
              <a:cs typeface="Calibri"/>
            </a:endParaRPr>
          </a:p>
          <a:p>
            <a:pPr lvl="1" marL="698500" marR="165735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ADA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applies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with 15 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more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prohibits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medical 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exams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disability-related inquiries unless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job-related</a:t>
            </a:r>
            <a:endParaRPr sz="2400">
              <a:latin typeface="Calibri"/>
              <a:cs typeface="Calibri"/>
            </a:endParaRPr>
          </a:p>
          <a:p>
            <a:pPr lvl="1" marL="698500" marR="508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40">
                <a:solidFill>
                  <a:srgbClr val="384C72"/>
                </a:solidFill>
                <a:latin typeface="Calibri"/>
                <a:cs typeface="Calibri"/>
              </a:rPr>
              <a:t>However,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when 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pandemic becomes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more severe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according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  assessment of public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officials,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may have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sufficient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objective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information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reasonably conclude that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will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face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direct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threat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if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contract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virus</a:t>
            </a:r>
            <a:endParaRPr sz="2400">
              <a:latin typeface="Calibri"/>
              <a:cs typeface="Calibri"/>
            </a:endParaRPr>
          </a:p>
          <a:p>
            <a:pPr lvl="1" marL="697865" marR="33909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 these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circumstances, employers </a:t>
            </a:r>
            <a:r>
              <a:rPr dirty="0" sz="2400" spc="-5" i="1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make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disability-related inquiries or 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require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medical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examinations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asymptomatic</a:t>
            </a:r>
            <a:r>
              <a:rPr dirty="0" sz="2400" spc="-3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9088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EEOC </a:t>
            </a:r>
            <a:r>
              <a:rPr dirty="0" sz="3600" spc="-40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</a:t>
            </a:r>
            <a:r>
              <a:rPr dirty="0" sz="3600" spc="-35">
                <a:solidFill>
                  <a:srgbClr val="384C72"/>
                </a:solidFill>
              </a:rPr>
              <a:t>Americans </a:t>
            </a:r>
            <a:r>
              <a:rPr dirty="0" sz="3600" spc="-20">
                <a:solidFill>
                  <a:srgbClr val="384C72"/>
                </a:solidFill>
              </a:rPr>
              <a:t>With </a:t>
            </a:r>
            <a:r>
              <a:rPr dirty="0" sz="3600" spc="-25">
                <a:solidFill>
                  <a:srgbClr val="384C72"/>
                </a:solidFill>
              </a:rPr>
              <a:t>Disabilities</a:t>
            </a:r>
            <a:r>
              <a:rPr dirty="0" sz="3600" spc="-320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234930" cy="4399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send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home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 they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display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flu-like  symptoms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(e.g., </a:t>
            </a:r>
            <a:r>
              <a:rPr dirty="0" sz="2800" spc="-65">
                <a:solidFill>
                  <a:srgbClr val="384C72"/>
                </a:solidFill>
                <a:latin typeface="Calibri"/>
                <a:cs typeface="Calibri"/>
              </a:rPr>
              <a:t>fever,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cough,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shortness of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breath)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during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</a:t>
            </a:r>
            <a:r>
              <a:rPr dirty="0" sz="2800" spc="35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pandemic</a:t>
            </a:r>
            <a:endParaRPr sz="2800">
              <a:latin typeface="Calibri"/>
              <a:cs typeface="Calibri"/>
            </a:endParaRPr>
          </a:p>
          <a:p>
            <a:pPr marL="241300" marR="253365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ask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report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feeling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ill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work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who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call in sick if they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experiencing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flu-like</a:t>
            </a:r>
            <a:r>
              <a:rPr dirty="0" sz="2800" spc="1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symptoms</a:t>
            </a:r>
            <a:endParaRPr sz="2800">
              <a:latin typeface="Calibri"/>
              <a:cs typeface="Calibri"/>
            </a:endParaRPr>
          </a:p>
          <a:p>
            <a:pPr marL="698500" marR="1044575" indent="-228600">
              <a:lnSpc>
                <a:spcPct val="100000"/>
              </a:lnSpc>
              <a:spcBef>
                <a:spcPts val="630"/>
              </a:spcBef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–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must maintain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all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information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about employee illness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as a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confidential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medical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record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compliance with the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ADA</a:t>
            </a:r>
            <a:endParaRPr sz="2400">
              <a:latin typeface="Calibri"/>
              <a:cs typeface="Calibri"/>
            </a:endParaRPr>
          </a:p>
          <a:p>
            <a:pPr marL="241300" marR="41275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CDC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recommends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that people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visit specified locations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remain at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home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several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days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until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it 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clear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do not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have 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symptoms,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ask whether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are returning 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from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these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locations,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even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travel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was</a:t>
            </a:r>
            <a:r>
              <a:rPr dirty="0" sz="2800" spc="13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personal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9088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EEOC </a:t>
            </a:r>
            <a:r>
              <a:rPr dirty="0" sz="3600" spc="-40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</a:t>
            </a:r>
            <a:r>
              <a:rPr dirty="0" sz="3600" spc="-35">
                <a:solidFill>
                  <a:srgbClr val="384C72"/>
                </a:solidFill>
              </a:rPr>
              <a:t>Americans </a:t>
            </a:r>
            <a:r>
              <a:rPr dirty="0" sz="3600" spc="-20">
                <a:solidFill>
                  <a:srgbClr val="384C72"/>
                </a:solidFill>
              </a:rPr>
              <a:t>With </a:t>
            </a:r>
            <a:r>
              <a:rPr dirty="0" sz="3600" spc="-25">
                <a:solidFill>
                  <a:srgbClr val="384C72"/>
                </a:solidFill>
              </a:rPr>
              <a:t>Disabilities</a:t>
            </a:r>
            <a:r>
              <a:rPr dirty="0" sz="3600" spc="-320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87134"/>
            <a:ext cx="10316210" cy="3516629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may require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</a:t>
            </a:r>
            <a:r>
              <a:rPr dirty="0" sz="2800" spc="1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to:</a:t>
            </a:r>
            <a:endParaRPr sz="2800">
              <a:latin typeface="Calibri"/>
              <a:cs typeface="Calibri"/>
            </a:endParaRPr>
          </a:p>
          <a:p>
            <a:pPr lvl="1" marL="698500" marR="508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adopt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infection-control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practices, such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regular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hand washing,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coughing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 sneezing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etiquette,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proper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tissue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usage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disposal;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lvl="1" marL="698500" marR="705485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wear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personal protective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equipment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(e.g.,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face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masks, gloves,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gowns)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designed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reduce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transmission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infection</a:t>
            </a:r>
            <a:endParaRPr sz="2400">
              <a:latin typeface="Calibri"/>
              <a:cs typeface="Calibri"/>
            </a:endParaRPr>
          </a:p>
          <a:p>
            <a:pPr algn="just" marL="241300" marR="295275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return after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pandemic,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may require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doctor’s note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certifying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fitness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return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work; </a:t>
            </a:r>
            <a:r>
              <a:rPr dirty="0" sz="2800" spc="-45">
                <a:solidFill>
                  <a:srgbClr val="384C72"/>
                </a:solidFill>
                <a:latin typeface="Calibri"/>
                <a:cs typeface="Calibri"/>
              </a:rPr>
              <a:t>however,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CDC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recommends against requiring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doctor’s</a:t>
            </a:r>
            <a:r>
              <a:rPr dirty="0" sz="28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note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85845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0">
                <a:solidFill>
                  <a:srgbClr val="384C72"/>
                </a:solidFill>
              </a:rPr>
              <a:t>DOL </a:t>
            </a:r>
            <a:r>
              <a:rPr dirty="0" sz="3600" spc="-35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</a:t>
            </a:r>
            <a:r>
              <a:rPr dirty="0" sz="3600" spc="-40">
                <a:solidFill>
                  <a:srgbClr val="384C72"/>
                </a:solidFill>
              </a:rPr>
              <a:t>Family </a:t>
            </a:r>
            <a:r>
              <a:rPr dirty="0" sz="3600" spc="-15">
                <a:solidFill>
                  <a:srgbClr val="384C72"/>
                </a:solidFill>
              </a:rPr>
              <a:t>and </a:t>
            </a:r>
            <a:r>
              <a:rPr dirty="0" sz="3600" spc="-30">
                <a:solidFill>
                  <a:srgbClr val="384C72"/>
                </a:solidFill>
              </a:rPr>
              <a:t>Medical </a:t>
            </a:r>
            <a:r>
              <a:rPr dirty="0" sz="3600" spc="-45">
                <a:solidFill>
                  <a:srgbClr val="384C72"/>
                </a:solidFill>
              </a:rPr>
              <a:t>Leave</a:t>
            </a:r>
            <a:r>
              <a:rPr dirty="0" sz="3600" spc="-409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87134"/>
            <a:ext cx="10249535" cy="484632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DOL released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70">
                <a:solidFill>
                  <a:srgbClr val="384C72"/>
                </a:solidFill>
                <a:latin typeface="Calibri"/>
                <a:cs typeface="Calibri"/>
              </a:rPr>
              <a:t>FAQ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assist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subject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</a:t>
            </a:r>
            <a:r>
              <a:rPr dirty="0" sz="2800" spc="3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FMLA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FMLA applies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employer with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least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50 employees within 75</a:t>
            </a:r>
            <a:r>
              <a:rPr dirty="0" sz="2400" spc="-7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miles</a:t>
            </a:r>
            <a:endParaRPr sz="2400">
              <a:latin typeface="Calibri"/>
              <a:cs typeface="Calibri"/>
            </a:endParaRPr>
          </a:p>
          <a:p>
            <a:pPr lvl="1" marL="698500" marR="2159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eligible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take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FMLA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worked for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their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employer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least 12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months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least 1,250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hours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service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over 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previous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12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months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(and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work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FMLA-covered location)</a:t>
            </a:r>
            <a:endParaRPr sz="2400">
              <a:latin typeface="Calibri"/>
              <a:cs typeface="Calibri"/>
            </a:endParaRPr>
          </a:p>
          <a:p>
            <a:pPr marL="240665" marR="44577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Under the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FMLA,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covered employers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must provide employees job-  protected,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unpaid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specified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family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medical</a:t>
            </a:r>
            <a:r>
              <a:rPr dirty="0" sz="2800" spc="2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reasons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FMLA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 are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entitled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continue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group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health plan</a:t>
            </a:r>
            <a:r>
              <a:rPr dirty="0" sz="2400" spc="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benefits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35">
                <a:solidFill>
                  <a:srgbClr val="384C72"/>
                </a:solidFill>
                <a:latin typeface="Calibri"/>
                <a:cs typeface="Calibri"/>
              </a:rPr>
              <a:t>take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to care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themselves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a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family</a:t>
            </a:r>
            <a:r>
              <a:rPr dirty="0" sz="2800" spc="2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member</a:t>
            </a:r>
            <a:endParaRPr sz="2800">
              <a:latin typeface="Calibri"/>
              <a:cs typeface="Calibri"/>
            </a:endParaRPr>
          </a:p>
          <a:p>
            <a:pPr lvl="1" marL="698500" marR="14224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taken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purpose of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avoiding exposure to COVID-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19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would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not be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protected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under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FMLA </a:t>
            </a:r>
            <a:r>
              <a:rPr dirty="0" sz="2400" i="1">
                <a:solidFill>
                  <a:srgbClr val="384C72"/>
                </a:solidFill>
                <a:latin typeface="Calibri"/>
                <a:cs typeface="Calibri"/>
              </a:rPr>
              <a:t>or the </a:t>
            </a:r>
            <a:r>
              <a:rPr dirty="0" sz="2400" spc="-5" i="1">
                <a:solidFill>
                  <a:srgbClr val="384C72"/>
                </a:solidFill>
                <a:latin typeface="Calibri"/>
                <a:cs typeface="Calibri"/>
              </a:rPr>
              <a:t>new </a:t>
            </a:r>
            <a:r>
              <a:rPr dirty="0" sz="2400" spc="-10" i="1">
                <a:solidFill>
                  <a:srgbClr val="384C72"/>
                </a:solidFill>
                <a:latin typeface="Calibri"/>
                <a:cs typeface="Calibri"/>
              </a:rPr>
              <a:t>expanded</a:t>
            </a:r>
            <a:r>
              <a:rPr dirty="0" sz="2400" spc="-50" i="1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 i="1">
                <a:solidFill>
                  <a:srgbClr val="384C72"/>
                </a:solidFill>
                <a:latin typeface="Calibri"/>
                <a:cs typeface="Calibri"/>
              </a:rPr>
              <a:t>FMLA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1081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Families First </a:t>
            </a:r>
            <a:r>
              <a:rPr dirty="0" sz="3600" spc="-45">
                <a:solidFill>
                  <a:srgbClr val="384C72"/>
                </a:solidFill>
              </a:rPr>
              <a:t>Coronavirus </a:t>
            </a:r>
            <a:r>
              <a:rPr dirty="0" sz="3600" spc="-35">
                <a:solidFill>
                  <a:srgbClr val="384C72"/>
                </a:solidFill>
              </a:rPr>
              <a:t>Response</a:t>
            </a:r>
            <a:r>
              <a:rPr dirty="0" sz="3600" spc="-210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17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234930" cy="3164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March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14, 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House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Representatives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passed the</a:t>
            </a:r>
            <a:r>
              <a:rPr dirty="0" sz="2800" spc="-5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800" spc="-2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Families </a:t>
            </a:r>
            <a:r>
              <a:rPr dirty="0" u="heavy" sz="2800" spc="-2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First </a:t>
            </a:r>
            <a:r>
              <a:rPr dirty="0" u="heavy" sz="2800" spc="-2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8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Coronavirus Response </a:t>
            </a:r>
            <a:r>
              <a:rPr dirty="0" u="heavy" sz="28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Act</a:t>
            </a:r>
            <a:r>
              <a:rPr dirty="0" sz="2800" spc="-5">
                <a:solidFill>
                  <a:srgbClr val="3E689D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(with</a:t>
            </a:r>
            <a:r>
              <a:rPr dirty="0" sz="2800" spc="-5">
                <a:solidFill>
                  <a:srgbClr val="3E689D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u="heavy" sz="28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adjustments</a:t>
            </a:r>
            <a:r>
              <a:rPr dirty="0" sz="2800" spc="-10">
                <a:solidFill>
                  <a:srgbClr val="3E689D"/>
                </a:solidFill>
                <a:latin typeface="Calibri"/>
                <a:cs typeface="Calibri"/>
                <a:hlinkClick r:id="rId3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March 16)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which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includes emergency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paid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sick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paid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family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medical</a:t>
            </a:r>
            <a:r>
              <a:rPr dirty="0" sz="2800" spc="2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Act passed the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Senate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was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enacted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March</a:t>
            </a:r>
            <a:r>
              <a:rPr dirty="0" sz="2800" spc="15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18</a:t>
            </a:r>
            <a:endParaRPr sz="2800">
              <a:latin typeface="Calibri"/>
              <a:cs typeface="Calibri"/>
            </a:endParaRPr>
          </a:p>
          <a:p>
            <a:pPr algn="just" marL="241300" marR="112395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Act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includes Emergency FMLA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Emergency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Paid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Sick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provisions, free testing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coronavirus,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increased funding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unemployment assistance,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food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aid, and</a:t>
            </a:r>
            <a:r>
              <a:rPr dirty="0" sz="28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Medicaid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1081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Families First </a:t>
            </a:r>
            <a:r>
              <a:rPr dirty="0" sz="3600" spc="-45">
                <a:solidFill>
                  <a:srgbClr val="384C72"/>
                </a:solidFill>
              </a:rPr>
              <a:t>Coronavirus </a:t>
            </a:r>
            <a:r>
              <a:rPr dirty="0" sz="3600" spc="-35">
                <a:solidFill>
                  <a:srgbClr val="384C72"/>
                </a:solidFill>
              </a:rPr>
              <a:t>Response</a:t>
            </a:r>
            <a:r>
              <a:rPr dirty="0" sz="3600" spc="-210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067290" cy="29851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Coronavirus </a:t>
            </a:r>
            <a:r>
              <a:rPr dirty="0" sz="2800" spc="-40">
                <a:solidFill>
                  <a:srgbClr val="384C72"/>
                </a:solidFill>
                <a:latin typeface="Calibri"/>
                <a:cs typeface="Calibri"/>
              </a:rPr>
              <a:t>Testing: </a:t>
            </a:r>
            <a:r>
              <a:rPr dirty="0" u="heavy" sz="2800" spc="-5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All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group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plans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health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insurance  issuers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individual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group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markets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(including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grandfathered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plans)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must provide COVID-19 testing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with no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cost-sharing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prior  authorization</a:t>
            </a:r>
            <a:r>
              <a:rPr dirty="0" sz="2800" spc="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requirements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Effective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now through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end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public health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emergency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declared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by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 HHS</a:t>
            </a:r>
            <a:endParaRPr sz="2400">
              <a:latin typeface="Calibri"/>
              <a:cs typeface="Calibri"/>
            </a:endParaRPr>
          </a:p>
          <a:p>
            <a:pPr lvl="1" marL="698500" marR="34036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Includes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services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urgent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care, emergency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room,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provider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visits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that  result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in an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order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administration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covered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diagnostic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test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13938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>
                <a:solidFill>
                  <a:srgbClr val="384C72"/>
                </a:solidFill>
              </a:rPr>
              <a:t>A</a:t>
            </a:r>
            <a:r>
              <a:rPr dirty="0" sz="3600" spc="-45">
                <a:solidFill>
                  <a:srgbClr val="384C72"/>
                </a:solidFill>
              </a:rPr>
              <a:t>g</a:t>
            </a:r>
            <a:r>
              <a:rPr dirty="0" sz="3600" spc="-30">
                <a:solidFill>
                  <a:srgbClr val="384C72"/>
                </a:solidFill>
              </a:rPr>
              <a:t>e</a:t>
            </a:r>
            <a:r>
              <a:rPr dirty="0" sz="3600" spc="-35">
                <a:solidFill>
                  <a:srgbClr val="384C72"/>
                </a:solidFill>
              </a:rPr>
              <a:t>nd</a:t>
            </a:r>
            <a:r>
              <a:rPr dirty="0" sz="3600">
                <a:solidFill>
                  <a:srgbClr val="384C72"/>
                </a:solidFill>
              </a:rPr>
              <a:t>a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29902"/>
            <a:ext cx="5575300" cy="4896485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8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COVID-19</a:t>
            </a:r>
            <a:r>
              <a:rPr dirty="0" sz="2600" spc="-3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Background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9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Employer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Responses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8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Federal Government</a:t>
            </a:r>
            <a:r>
              <a:rPr dirty="0" sz="2600" spc="-5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Responses</a:t>
            </a:r>
            <a:endParaRPr sz="26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965"/>
              </a:spcBef>
              <a:buChar char="–"/>
              <a:tabLst>
                <a:tab pos="698500" algn="l"/>
              </a:tabLst>
            </a:pP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IRS re: HDHPs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and HSAs, </a:t>
            </a:r>
            <a:r>
              <a:rPr dirty="0" sz="2200" spc="-70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Filing</a:t>
            </a:r>
            <a:r>
              <a:rPr dirty="0" sz="2200" spc="1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Relief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935"/>
              </a:spcBef>
              <a:buChar char="–"/>
              <a:tabLst>
                <a:tab pos="698500" algn="l"/>
              </a:tabLst>
            </a:pP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CMS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re: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Essential Health</a:t>
            </a:r>
            <a:r>
              <a:rPr dirty="0" sz="2200" spc="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Benefits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940"/>
              </a:spcBef>
              <a:buChar char="–"/>
              <a:tabLst>
                <a:tab pos="698500" algn="l"/>
              </a:tabLst>
            </a:pP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EEOC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re: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Americans with Disabilities</a:t>
            </a:r>
            <a:r>
              <a:rPr dirty="0" sz="2200" spc="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Act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935"/>
              </a:spcBef>
              <a:buChar char="–"/>
              <a:tabLst>
                <a:tab pos="698500" algn="l"/>
              </a:tabLst>
            </a:pP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DOL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re: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Family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Medical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Leave</a:t>
            </a:r>
            <a:r>
              <a:rPr dirty="0" sz="2200" spc="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Act</a:t>
            </a:r>
            <a:endParaRPr sz="2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6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Families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First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Coronavirus Response</a:t>
            </a:r>
            <a:r>
              <a:rPr dirty="0" sz="2600" spc="-7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Act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8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Benefits</a:t>
            </a:r>
            <a:r>
              <a:rPr dirty="0" sz="2600" spc="-8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Issues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9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Employment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Law</a:t>
            </a:r>
            <a:r>
              <a:rPr dirty="0" sz="2600" spc="-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Issues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31362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</a:t>
            </a:r>
            <a:r>
              <a:rPr dirty="0" sz="3600" spc="-140">
                <a:solidFill>
                  <a:srgbClr val="384C72"/>
                </a:solidFill>
              </a:rPr>
              <a:t> </a:t>
            </a:r>
            <a:r>
              <a:rPr dirty="0" sz="3600" spc="-80">
                <a:solidFill>
                  <a:srgbClr val="384C72"/>
                </a:solidFill>
              </a:rPr>
              <a:t>Testing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19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27158"/>
            <a:ext cx="10156190" cy="3043555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3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There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national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shortage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laboratory testing</a:t>
            </a:r>
            <a:r>
              <a:rPr dirty="0" sz="2800" spc="229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materials</a:t>
            </a:r>
            <a:endParaRPr sz="2800">
              <a:latin typeface="Calibri"/>
              <a:cs typeface="Calibri"/>
            </a:endParaRPr>
          </a:p>
          <a:p>
            <a:pPr marL="241300" marR="27178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Access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testing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limited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those who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meet certain criteria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established by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state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Departments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</a:t>
            </a:r>
            <a:r>
              <a:rPr dirty="0" sz="2800" spc="16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Health</a:t>
            </a:r>
            <a:endParaRPr sz="2800">
              <a:latin typeface="Calibri"/>
              <a:cs typeface="Calibri"/>
            </a:endParaRPr>
          </a:p>
          <a:p>
            <a:pPr marL="241300" marR="1016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Public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officials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 urging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those who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symptoms to </a:t>
            </a:r>
            <a:r>
              <a:rPr dirty="0" sz="2800" spc="-35">
                <a:solidFill>
                  <a:srgbClr val="384C72"/>
                </a:solidFill>
                <a:latin typeface="Calibri"/>
                <a:cs typeface="Calibri"/>
              </a:rPr>
              <a:t>stay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home and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contact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their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doctors by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phone,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rather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than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showing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up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at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medical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facility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asking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</a:t>
            </a:r>
            <a:r>
              <a:rPr dirty="0" sz="2800" spc="7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tested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1081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Families First </a:t>
            </a:r>
            <a:r>
              <a:rPr dirty="0" sz="3600" spc="-45">
                <a:solidFill>
                  <a:srgbClr val="384C72"/>
                </a:solidFill>
              </a:rPr>
              <a:t>Coronavirus </a:t>
            </a:r>
            <a:r>
              <a:rPr dirty="0" sz="3600" spc="-35">
                <a:solidFill>
                  <a:srgbClr val="384C72"/>
                </a:solidFill>
              </a:rPr>
              <a:t>Response</a:t>
            </a:r>
            <a:r>
              <a:rPr dirty="0" sz="3600" spc="-210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20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4564" y="1487134"/>
            <a:ext cx="10372090" cy="355092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Provisions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include </a:t>
            </a:r>
            <a:r>
              <a:rPr dirty="0" sz="2800" spc="-15" b="1">
                <a:solidFill>
                  <a:srgbClr val="384C72"/>
                </a:solidFill>
                <a:latin typeface="Calibri"/>
                <a:cs typeface="Calibri"/>
              </a:rPr>
              <a:t>Emergency </a:t>
            </a:r>
            <a:r>
              <a:rPr dirty="0" sz="2800" spc="-20" b="1">
                <a:solidFill>
                  <a:srgbClr val="384C72"/>
                </a:solidFill>
                <a:latin typeface="Calibri"/>
                <a:cs typeface="Calibri"/>
              </a:rPr>
              <a:t>Paid </a:t>
            </a:r>
            <a:r>
              <a:rPr dirty="0" sz="2800" spc="-5" b="1">
                <a:solidFill>
                  <a:srgbClr val="384C72"/>
                </a:solidFill>
                <a:latin typeface="Calibri"/>
                <a:cs typeface="Calibri"/>
              </a:rPr>
              <a:t>Sick </a:t>
            </a:r>
            <a:r>
              <a:rPr dirty="0" sz="2800" spc="-20" b="1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5" b="1">
                <a:solidFill>
                  <a:srgbClr val="384C72"/>
                </a:solidFill>
                <a:latin typeface="Calibri"/>
                <a:cs typeface="Calibri"/>
              </a:rPr>
              <a:t>Emergency</a:t>
            </a:r>
            <a:r>
              <a:rPr dirty="0" sz="2800" spc="325" b="1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b="1">
                <a:solidFill>
                  <a:srgbClr val="384C72"/>
                </a:solidFill>
                <a:latin typeface="Calibri"/>
                <a:cs typeface="Calibri"/>
              </a:rPr>
              <a:t>FMLA</a:t>
            </a:r>
            <a:endParaRPr sz="2800">
              <a:latin typeface="Calibri"/>
              <a:cs typeface="Calibri"/>
            </a:endParaRPr>
          </a:p>
          <a:p>
            <a:pPr lvl="1" marL="698500" marR="66802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These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provisions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apply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u="heavy" sz="2400" spc="-20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fewer </a:t>
            </a:r>
            <a:r>
              <a:rPr dirty="0" u="heavy" sz="2400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than </a:t>
            </a:r>
            <a:r>
              <a:rPr dirty="0" u="heavy" sz="2400" spc="-5">
                <a:solidFill>
                  <a:srgbClr val="384C72"/>
                </a:solidFill>
                <a:uFill>
                  <a:solidFill>
                    <a:srgbClr val="384C72"/>
                  </a:solidFill>
                </a:uFill>
                <a:latin typeface="Calibri"/>
                <a:cs typeface="Calibri"/>
              </a:rPr>
              <a:t>500 employees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 and  public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any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size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Effective for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taken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between 4/1/20 and 12/31/20, unless</a:t>
            </a:r>
            <a:r>
              <a:rPr dirty="0" sz="2400" spc="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extended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Assistance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available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via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refundable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payroll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tax</a:t>
            </a:r>
            <a:r>
              <a:rPr dirty="0" sz="2800" spc="26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credit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Good news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non-profits,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wouldn’t benefit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from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income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tax</a:t>
            </a:r>
            <a:r>
              <a:rPr dirty="0" sz="2400" spc="9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credit</a:t>
            </a:r>
            <a:endParaRPr sz="2400">
              <a:latin typeface="Calibri"/>
              <a:cs typeface="Calibri"/>
            </a:endParaRPr>
          </a:p>
          <a:p>
            <a:pPr lvl="1" marL="698500" marR="28575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75">
                <a:solidFill>
                  <a:srgbClr val="384C72"/>
                </a:solidFill>
                <a:latin typeface="Calibri"/>
                <a:cs typeface="Calibri"/>
              </a:rPr>
              <a:t>Tax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credit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available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insurance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premiums allocable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qualified sick 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payments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(as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described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regulations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 published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IRS)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8120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Emergency </a:t>
            </a:r>
            <a:r>
              <a:rPr dirty="0" sz="3600" spc="-35">
                <a:solidFill>
                  <a:srgbClr val="384C72"/>
                </a:solidFill>
              </a:rPr>
              <a:t>Paid </a:t>
            </a:r>
            <a:r>
              <a:rPr dirty="0" sz="3600" spc="-15">
                <a:solidFill>
                  <a:srgbClr val="384C72"/>
                </a:solidFill>
              </a:rPr>
              <a:t>Sick</a:t>
            </a:r>
            <a:r>
              <a:rPr dirty="0" sz="3600" spc="-210">
                <a:solidFill>
                  <a:srgbClr val="384C72"/>
                </a:solidFill>
              </a:rPr>
              <a:t> </a:t>
            </a:r>
            <a:r>
              <a:rPr dirty="0" sz="3600" spc="-45">
                <a:solidFill>
                  <a:srgbClr val="384C72"/>
                </a:solidFill>
              </a:rPr>
              <a:t>Leave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278110" cy="4631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640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Provides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paid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sick time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unable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work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(or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telework) because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800" spc="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employee:</a:t>
            </a:r>
            <a:endParaRPr sz="2800">
              <a:latin typeface="Calibri"/>
              <a:cs typeface="Calibri"/>
            </a:endParaRPr>
          </a:p>
          <a:p>
            <a:pPr lvl="1" marL="927100" marR="5080" indent="-457200">
              <a:lnSpc>
                <a:spcPct val="100000"/>
              </a:lnSpc>
              <a:spcBef>
                <a:spcPts val="63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subject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federal,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state,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local quarantine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isolation order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related to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COVID-19;</a:t>
            </a:r>
            <a:endParaRPr sz="2400">
              <a:latin typeface="Calibri"/>
              <a:cs typeface="Calibri"/>
            </a:endParaRPr>
          </a:p>
          <a:p>
            <a:pPr lvl="1" marL="926465" marR="911860" indent="-4572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been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advised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provider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self-quarantine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concerns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related to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COVID-19;</a:t>
            </a:r>
            <a:endParaRPr sz="2400">
              <a:latin typeface="Calibri"/>
              <a:cs typeface="Calibri"/>
            </a:endParaRPr>
          </a:p>
          <a:p>
            <a:pPr lvl="1" marL="927100" indent="-4572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symptoms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and is seeking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medical</a:t>
            </a:r>
            <a:r>
              <a:rPr dirty="0" sz="2400" spc="-7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diagnosis;</a:t>
            </a:r>
            <a:endParaRPr sz="2400">
              <a:latin typeface="Calibri"/>
              <a:cs typeface="Calibri"/>
            </a:endParaRPr>
          </a:p>
          <a:p>
            <a:pPr lvl="1" marL="927100" indent="-4572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caring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individual who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subject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quarantine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isolation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order;</a:t>
            </a:r>
            <a:endParaRPr sz="2400">
              <a:latin typeface="Calibri"/>
              <a:cs typeface="Calibri"/>
            </a:endParaRPr>
          </a:p>
          <a:p>
            <a:pPr lvl="1" marL="927100" marR="219075" indent="-45720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caring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child if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 school or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day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center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been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closed, or the 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child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provider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unavailable,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 precautions;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  <a:p>
            <a:pPr lvl="1" marL="927100" indent="-457200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experiencing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other similar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condition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specified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federal</a:t>
            </a:r>
            <a:r>
              <a:rPr dirty="0" sz="2400" spc="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agencies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8120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Emergency </a:t>
            </a:r>
            <a:r>
              <a:rPr dirty="0" sz="3600" spc="-35">
                <a:solidFill>
                  <a:srgbClr val="384C72"/>
                </a:solidFill>
              </a:rPr>
              <a:t>Paid </a:t>
            </a:r>
            <a:r>
              <a:rPr dirty="0" sz="3600" spc="-15">
                <a:solidFill>
                  <a:srgbClr val="384C72"/>
                </a:solidFill>
              </a:rPr>
              <a:t>Sick</a:t>
            </a:r>
            <a:r>
              <a:rPr dirty="0" sz="3600" spc="-210">
                <a:solidFill>
                  <a:srgbClr val="384C72"/>
                </a:solidFill>
              </a:rPr>
              <a:t> </a:t>
            </a:r>
            <a:r>
              <a:rPr dirty="0" sz="3600" spc="-45">
                <a:solidFill>
                  <a:srgbClr val="384C72"/>
                </a:solidFill>
              </a:rPr>
              <a:t>Leave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22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363200" cy="4460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entitled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80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hours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paid sick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time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(pro-rated for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part-time</a:t>
            </a:r>
            <a:r>
              <a:rPr dirty="0" sz="2800" spc="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employees)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30"/>
              </a:spcBef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– All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immediately eligible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this</a:t>
            </a:r>
            <a:r>
              <a:rPr dirty="0" sz="2400" spc="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</a:t>
            </a:r>
            <a:endParaRPr sz="2400">
              <a:latin typeface="Calibri"/>
              <a:cs typeface="Calibri"/>
            </a:endParaRPr>
          </a:p>
          <a:p>
            <a:pPr marL="241300" marR="309245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paid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employee’s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regular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rate,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up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$511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per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day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($5,110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aggregate)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taken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employee’s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own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illness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quarantine,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paid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at two-thirds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regular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rate,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up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$200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per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day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($2,000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aggregate)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taken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 care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others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(or</a:t>
            </a:r>
            <a:r>
              <a:rPr dirty="0" sz="2800" spc="6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#6)</a:t>
            </a:r>
            <a:endParaRPr sz="2800">
              <a:latin typeface="Calibri"/>
              <a:cs typeface="Calibri"/>
            </a:endParaRPr>
          </a:p>
          <a:p>
            <a:pPr marL="240665" marR="16002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FFCRA includes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anti-retaliation provisions;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failure to pay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required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sick 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failure to pay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wages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 violation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the</a:t>
            </a:r>
            <a:r>
              <a:rPr dirty="0" sz="2800" spc="17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FLSA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4129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Emergency Family </a:t>
            </a:r>
            <a:r>
              <a:rPr dirty="0" sz="3600" spc="-15">
                <a:solidFill>
                  <a:srgbClr val="384C72"/>
                </a:solidFill>
              </a:rPr>
              <a:t>and </a:t>
            </a:r>
            <a:r>
              <a:rPr dirty="0" sz="3600" spc="-30">
                <a:solidFill>
                  <a:srgbClr val="384C72"/>
                </a:solidFill>
              </a:rPr>
              <a:t>Medical </a:t>
            </a:r>
            <a:r>
              <a:rPr dirty="0" sz="3600" spc="-45">
                <a:solidFill>
                  <a:srgbClr val="384C72"/>
                </a:solidFill>
              </a:rPr>
              <a:t>Leave</a:t>
            </a:r>
            <a:r>
              <a:rPr dirty="0" sz="3600" spc="-315">
                <a:solidFill>
                  <a:srgbClr val="384C72"/>
                </a:solidFill>
              </a:rPr>
              <a:t> </a:t>
            </a:r>
            <a:r>
              <a:rPr dirty="0" sz="3600" spc="-15">
                <a:solidFill>
                  <a:srgbClr val="384C72"/>
                </a:solidFill>
              </a:rPr>
              <a:t>Act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1692"/>
            <a:ext cx="10187305" cy="45713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0665" marR="203835" indent="-2286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Amends FMLA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provides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up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12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weeks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job-protected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6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600" spc="-30">
                <a:solidFill>
                  <a:srgbClr val="384C72"/>
                </a:solidFill>
                <a:latin typeface="Calibri"/>
                <a:cs typeface="Calibri"/>
              </a:rPr>
              <a:t>“a 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qualifying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need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related to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public health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emergency”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who  </a:t>
            </a:r>
            <a:r>
              <a:rPr dirty="0" sz="26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been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employed </a:t>
            </a:r>
            <a:r>
              <a:rPr dirty="0" sz="26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least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30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20">
                <a:solidFill>
                  <a:srgbClr val="384C72"/>
                </a:solidFill>
                <a:latin typeface="Calibri"/>
                <a:cs typeface="Calibri"/>
              </a:rPr>
              <a:t>days</a:t>
            </a:r>
            <a:endParaRPr sz="2600">
              <a:latin typeface="Calibri"/>
              <a:cs typeface="Calibri"/>
            </a:endParaRPr>
          </a:p>
          <a:p>
            <a:pPr marL="241300" marR="47625" indent="-228600">
              <a:lnSpc>
                <a:spcPct val="100000"/>
              </a:lnSpc>
              <a:spcBef>
                <a:spcPts val="5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“qualifying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need”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unable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work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(or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telework) 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need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care </a:t>
            </a:r>
            <a:r>
              <a:rPr dirty="0" sz="26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minor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child if the </a:t>
            </a:r>
            <a:r>
              <a:rPr dirty="0" sz="2600" spc="-25">
                <a:solidFill>
                  <a:srgbClr val="384C72"/>
                </a:solidFill>
                <a:latin typeface="Calibri"/>
                <a:cs typeface="Calibri"/>
              </a:rPr>
              <a:t>child’s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school or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place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care 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has been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closed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unavailable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public health</a:t>
            </a:r>
            <a:r>
              <a:rPr dirty="0" sz="2600" spc="-6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emergency</a:t>
            </a:r>
            <a:endParaRPr sz="2600">
              <a:latin typeface="Calibri"/>
              <a:cs typeface="Calibri"/>
            </a:endParaRPr>
          </a:p>
          <a:p>
            <a:pPr marL="240665" marR="15748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After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10-day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elimination period,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rest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FMLA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paid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two- 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thirds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600" spc="-25">
                <a:solidFill>
                  <a:srgbClr val="384C72"/>
                </a:solidFill>
                <a:latin typeface="Calibri"/>
                <a:cs typeface="Calibri"/>
              </a:rPr>
              <a:t>employee’s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regular </a:t>
            </a:r>
            <a:r>
              <a:rPr dirty="0" sz="2600" spc="-25">
                <a:solidFill>
                  <a:srgbClr val="384C72"/>
                </a:solidFill>
                <a:latin typeface="Calibri"/>
                <a:cs typeface="Calibri"/>
              </a:rPr>
              <a:t>rate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based on normally scheduled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hours, 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capped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$200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per </a:t>
            </a:r>
            <a:r>
              <a:rPr dirty="0" sz="2600" spc="-20">
                <a:solidFill>
                  <a:srgbClr val="384C72"/>
                </a:solidFill>
                <a:latin typeface="Calibri"/>
                <a:cs typeface="Calibri"/>
              </a:rPr>
              <a:t>day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and $10,000 in</a:t>
            </a:r>
            <a:r>
              <a:rPr dirty="0" sz="2600" spc="-1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total</a:t>
            </a:r>
            <a:endParaRPr sz="26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200" spc="-25">
                <a:solidFill>
                  <a:srgbClr val="384C72"/>
                </a:solidFill>
                <a:latin typeface="Calibri"/>
                <a:cs typeface="Calibri"/>
              </a:rPr>
              <a:t>Basically,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10-week continuation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#5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under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Emergency Paid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Sick</a:t>
            </a:r>
            <a:r>
              <a:rPr dirty="0" sz="2200" spc="1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Leave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200" spc="-55">
                <a:solidFill>
                  <a:srgbClr val="384C72"/>
                </a:solidFill>
                <a:latin typeface="Calibri"/>
                <a:cs typeface="Calibri"/>
              </a:rPr>
              <a:t>may,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but cannot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required </a:t>
            </a:r>
            <a:r>
              <a:rPr dirty="0" sz="2200" spc="-25">
                <a:solidFill>
                  <a:srgbClr val="384C72"/>
                </a:solidFill>
                <a:latin typeface="Calibri"/>
                <a:cs typeface="Calibri"/>
              </a:rPr>
              <a:t>to,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use paid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during elimination</a:t>
            </a:r>
            <a:r>
              <a:rPr dirty="0" sz="2200" spc="26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period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8812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Emergency </a:t>
            </a:r>
            <a:r>
              <a:rPr dirty="0" sz="3600" spc="-25">
                <a:solidFill>
                  <a:srgbClr val="384C72"/>
                </a:solidFill>
              </a:rPr>
              <a:t>FMLA </a:t>
            </a:r>
            <a:r>
              <a:rPr dirty="0" sz="3600" spc="-15">
                <a:solidFill>
                  <a:srgbClr val="384C72"/>
                </a:solidFill>
              </a:rPr>
              <a:t>and </a:t>
            </a:r>
            <a:r>
              <a:rPr dirty="0" sz="3600" spc="-40">
                <a:solidFill>
                  <a:srgbClr val="384C72"/>
                </a:solidFill>
              </a:rPr>
              <a:t>Emergency </a:t>
            </a:r>
            <a:r>
              <a:rPr dirty="0" sz="3600" spc="-35">
                <a:solidFill>
                  <a:srgbClr val="384C72"/>
                </a:solidFill>
              </a:rPr>
              <a:t>Paid </a:t>
            </a:r>
            <a:r>
              <a:rPr dirty="0" sz="3600" spc="-15">
                <a:solidFill>
                  <a:srgbClr val="384C72"/>
                </a:solidFill>
              </a:rPr>
              <a:t>Sick</a:t>
            </a:r>
            <a:r>
              <a:rPr dirty="0" sz="3600" spc="-365">
                <a:solidFill>
                  <a:srgbClr val="384C72"/>
                </a:solidFill>
              </a:rPr>
              <a:t> </a:t>
            </a:r>
            <a:r>
              <a:rPr dirty="0" sz="3600" spc="-45">
                <a:solidFill>
                  <a:srgbClr val="384C72"/>
                </a:solidFill>
              </a:rPr>
              <a:t>Leave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045700" cy="3606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78105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Exceptions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apply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small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(under 50 EEs)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required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would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jeopardize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viability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their</a:t>
            </a:r>
            <a:r>
              <a:rPr dirty="0" sz="28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business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30"/>
              </a:spcBef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–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DOL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will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issue further guidance 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400" spc="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exception</a:t>
            </a:r>
            <a:endParaRPr sz="2400">
              <a:latin typeface="Calibri"/>
              <a:cs typeface="Calibri"/>
            </a:endParaRPr>
          </a:p>
          <a:p>
            <a:pPr marL="241300" marR="81026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exception 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reinstatement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requirement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under FMLA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available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employers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fewer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than 25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employees, if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 </a:t>
            </a:r>
            <a:r>
              <a:rPr dirty="0" sz="2800" spc="-30">
                <a:solidFill>
                  <a:srgbClr val="384C72"/>
                </a:solidFill>
                <a:latin typeface="Calibri"/>
                <a:cs typeface="Calibri"/>
              </a:rPr>
              <a:t>employee’s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position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longer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exists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after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pandemic</a:t>
            </a:r>
            <a:r>
              <a:rPr dirty="0" sz="2800" spc="26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ends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 may exclude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care providers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emergency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responders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from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E-FMLA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</a:t>
            </a:r>
            <a:r>
              <a:rPr dirty="0" sz="28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EPSL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188834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 </a:t>
            </a:r>
            <a:r>
              <a:rPr dirty="0" sz="3600" spc="-15">
                <a:solidFill>
                  <a:srgbClr val="384C72"/>
                </a:solidFill>
              </a:rPr>
              <a:t>and </a:t>
            </a:r>
            <a:r>
              <a:rPr dirty="0" sz="3600" spc="-35">
                <a:solidFill>
                  <a:srgbClr val="384C72"/>
                </a:solidFill>
              </a:rPr>
              <a:t>Employee </a:t>
            </a:r>
            <a:r>
              <a:rPr dirty="0" sz="3600" spc="-25">
                <a:solidFill>
                  <a:srgbClr val="384C72"/>
                </a:solidFill>
              </a:rPr>
              <a:t>Benefits</a:t>
            </a:r>
            <a:r>
              <a:rPr dirty="0" sz="3600" spc="-315">
                <a:solidFill>
                  <a:srgbClr val="384C72"/>
                </a:solidFill>
              </a:rPr>
              <a:t> </a:t>
            </a:r>
            <a:r>
              <a:rPr dirty="0" sz="3600" spc="-25">
                <a:solidFill>
                  <a:srgbClr val="384C72"/>
                </a:solidFill>
              </a:rPr>
              <a:t>Issues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87134"/>
            <a:ext cx="10303510" cy="3592829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Info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provided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employer by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not subject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</a:t>
            </a:r>
            <a:r>
              <a:rPr dirty="0" sz="2800" spc="26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45">
                <a:solidFill>
                  <a:srgbClr val="384C72"/>
                </a:solidFill>
                <a:latin typeface="Calibri"/>
                <a:cs typeface="Calibri"/>
              </a:rPr>
              <a:t>HIPAA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example,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self-quarantining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because of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exposure 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400" spc="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virus</a:t>
            </a:r>
            <a:endParaRPr sz="2400">
              <a:latin typeface="Calibri"/>
              <a:cs typeface="Calibri"/>
            </a:endParaRPr>
          </a:p>
          <a:p>
            <a:pPr lvl="1" marL="698500" marR="508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If the employer uses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plan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information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determine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if an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 has 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virus,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that information would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 subject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40">
                <a:solidFill>
                  <a:srgbClr val="384C72"/>
                </a:solidFill>
                <a:latin typeface="Calibri"/>
                <a:cs typeface="Calibri"/>
              </a:rPr>
              <a:t>HIPAA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Even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not subject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30">
                <a:solidFill>
                  <a:srgbClr val="384C72"/>
                </a:solidFill>
                <a:latin typeface="Calibri"/>
                <a:cs typeface="Calibri"/>
              </a:rPr>
              <a:t>HIPAA,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treat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sensitive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personal</a:t>
            </a:r>
            <a:r>
              <a:rPr dirty="0" sz="2400" spc="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information</a:t>
            </a:r>
            <a:endParaRPr sz="2400">
              <a:latin typeface="Calibri"/>
              <a:cs typeface="Calibri"/>
            </a:endParaRPr>
          </a:p>
          <a:p>
            <a:pPr marL="241300" marR="50165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seek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stop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dependent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FSA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elections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school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closures;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such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changes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permissible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based on 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change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in  provider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cost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(the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cost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$0 when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day care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</a:t>
            </a:r>
            <a:r>
              <a:rPr dirty="0" sz="2800" spc="2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closed)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778890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 </a:t>
            </a:r>
            <a:r>
              <a:rPr dirty="0" sz="3600" spc="-15">
                <a:solidFill>
                  <a:srgbClr val="384C72"/>
                </a:solidFill>
              </a:rPr>
              <a:t>and </a:t>
            </a:r>
            <a:r>
              <a:rPr dirty="0" sz="3600" spc="-35">
                <a:solidFill>
                  <a:srgbClr val="384C72"/>
                </a:solidFill>
              </a:rPr>
              <a:t>Common </a:t>
            </a:r>
            <a:r>
              <a:rPr dirty="0" sz="3600" spc="-25">
                <a:solidFill>
                  <a:srgbClr val="384C72"/>
                </a:solidFill>
              </a:rPr>
              <a:t>Benefits</a:t>
            </a:r>
            <a:r>
              <a:rPr dirty="0" sz="3600" spc="-305">
                <a:solidFill>
                  <a:srgbClr val="384C72"/>
                </a:solidFill>
              </a:rPr>
              <a:t> </a:t>
            </a:r>
            <a:r>
              <a:rPr dirty="0" sz="3600" spc="-35">
                <a:solidFill>
                  <a:srgbClr val="384C72"/>
                </a:solidFill>
              </a:rPr>
              <a:t>Questions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090785" cy="4658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are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furloughed,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review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plan documents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determine if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COBRA applies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extension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coverage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</a:t>
            </a:r>
            <a:r>
              <a:rPr dirty="0" sz="28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available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Furloughs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layoffs: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What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</a:t>
            </a:r>
            <a:r>
              <a:rPr dirty="0" sz="2800" spc="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they?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Furlough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short of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layoff;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benefits usually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 continue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595"/>
              </a:spcBef>
              <a:buChar char="–"/>
              <a:tabLst>
                <a:tab pos="698500" algn="l"/>
              </a:tabLst>
            </a:pP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Layoff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job termination;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accrued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leave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paid</a:t>
            </a:r>
            <a:r>
              <a:rPr dirty="0" sz="2400" spc="-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out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must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COBRA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</a:t>
            </a:r>
            <a:r>
              <a:rPr dirty="0" sz="2800" spc="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offered?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When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benefits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lost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due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termination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reduction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hours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When do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lose eligibility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</a:t>
            </a:r>
            <a:r>
              <a:rPr dirty="0" sz="2800" spc="1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benefits?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Does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matter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they’re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expected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</a:t>
            </a:r>
            <a:r>
              <a:rPr dirty="0" sz="2400" spc="-5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rehired?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How should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contributions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handled during</a:t>
            </a:r>
            <a:r>
              <a:rPr dirty="0" sz="2800" spc="27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61334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 </a:t>
            </a:r>
            <a:r>
              <a:rPr dirty="0" sz="3600" spc="-15">
                <a:solidFill>
                  <a:srgbClr val="384C72"/>
                </a:solidFill>
              </a:rPr>
              <a:t>and </a:t>
            </a:r>
            <a:r>
              <a:rPr dirty="0" sz="3600" spc="-40">
                <a:solidFill>
                  <a:srgbClr val="384C72"/>
                </a:solidFill>
              </a:rPr>
              <a:t>Employment</a:t>
            </a:r>
            <a:r>
              <a:rPr dirty="0" sz="3600" spc="-229">
                <a:solidFill>
                  <a:srgbClr val="384C72"/>
                </a:solidFill>
              </a:rPr>
              <a:t> </a:t>
            </a:r>
            <a:r>
              <a:rPr dirty="0" sz="3600" spc="-25">
                <a:solidFill>
                  <a:srgbClr val="384C72"/>
                </a:solidFill>
              </a:rPr>
              <a:t>Issues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27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03358"/>
            <a:ext cx="10353675" cy="4787265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6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Are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we required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pay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out on</a:t>
            </a:r>
            <a:r>
              <a:rPr dirty="0" sz="2800" spc="17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leave?</a:t>
            </a:r>
            <a:endParaRPr sz="2800">
              <a:latin typeface="Calibri"/>
              <a:cs typeface="Calibri"/>
            </a:endParaRPr>
          </a:p>
          <a:p>
            <a:pPr marL="240665" marR="5080" indent="-228600">
              <a:lnSpc>
                <a:spcPts val="3030"/>
              </a:lnSpc>
              <a:spcBef>
                <a:spcPts val="64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Can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we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tell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coworker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has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suspects they’ve  been</a:t>
            </a:r>
            <a:r>
              <a:rPr dirty="0" sz="2800" spc="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exposed?</a:t>
            </a:r>
            <a:endParaRPr sz="2800">
              <a:latin typeface="Calibri"/>
              <a:cs typeface="Calibri"/>
            </a:endParaRPr>
          </a:p>
          <a:p>
            <a:pPr marL="241300" marR="868044" indent="-228600">
              <a:lnSpc>
                <a:spcPts val="3030"/>
              </a:lnSpc>
              <a:spcBef>
                <a:spcPts val="58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What should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we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do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informs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us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that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they’ve been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exposed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tested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positive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</a:t>
            </a:r>
            <a:r>
              <a:rPr dirty="0" sz="2800" spc="9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COVID-19?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29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Shut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down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office/area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</a:t>
            </a:r>
            <a:r>
              <a:rPr dirty="0" sz="2400" spc="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clean/sanitize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Identify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coworkers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may have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been</a:t>
            </a:r>
            <a:r>
              <a:rPr dirty="0" sz="2400" spc="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exposed</a:t>
            </a:r>
            <a:endParaRPr sz="2400">
              <a:latin typeface="Calibri"/>
              <a:cs typeface="Calibri"/>
            </a:endParaRPr>
          </a:p>
          <a:p>
            <a:pPr lvl="1" marL="697865" marR="410209" indent="-228600">
              <a:lnSpc>
                <a:spcPts val="2590"/>
              </a:lnSpc>
              <a:spcBef>
                <a:spcPts val="640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Inform affected coworkers—without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identifying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employee—and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recommend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they speak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provider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self-quarantine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at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least 14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days</a:t>
            </a:r>
            <a:endParaRPr sz="2400">
              <a:latin typeface="Calibri"/>
              <a:cs typeface="Calibri"/>
            </a:endParaRPr>
          </a:p>
          <a:p>
            <a:pPr lvl="1" marL="698500" marR="497840" indent="-228600">
              <a:lnSpc>
                <a:spcPts val="2590"/>
              </a:lnSpc>
              <a:spcBef>
                <a:spcPts val="605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Encourage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contact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HR with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questions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advise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further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communication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will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</a:t>
            </a:r>
            <a:r>
              <a:rPr dirty="0" sz="2400" spc="-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forthcoming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5194" y="6567451"/>
            <a:ext cx="3611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384C72"/>
                </a:solidFill>
                <a:latin typeface="Calibri"/>
                <a:cs typeface="Calibri"/>
              </a:rPr>
              <a:t>© </a:t>
            </a:r>
            <a:r>
              <a:rPr dirty="0" sz="1000" spc="-10">
                <a:solidFill>
                  <a:srgbClr val="384C72"/>
                </a:solidFill>
                <a:latin typeface="Calibri"/>
                <a:cs typeface="Calibri"/>
              </a:rPr>
              <a:t>2020 </a:t>
            </a:r>
            <a:r>
              <a:rPr dirty="0" sz="1000" spc="-5">
                <a:solidFill>
                  <a:srgbClr val="384C72"/>
                </a:solidFill>
                <a:latin typeface="Calibri"/>
                <a:cs typeface="Calibri"/>
              </a:rPr>
              <a:t>Marathas Barrow Weatherhead Lent LLP. All Rights</a:t>
            </a:r>
            <a:r>
              <a:rPr dirty="0" sz="1000" spc="10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384C72"/>
                </a:solidFill>
                <a:latin typeface="Calibri"/>
                <a:cs typeface="Calibri"/>
              </a:rPr>
              <a:t>Reserved.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3712" y="5692013"/>
            <a:ext cx="11204575" cy="708025"/>
          </a:xfrm>
          <a:prstGeom prst="rect">
            <a:avLst/>
          </a:prstGeom>
          <a:solidFill>
            <a:srgbClr val="384C72"/>
          </a:solidFill>
        </p:spPr>
        <p:txBody>
          <a:bodyPr wrap="square" lIns="0" tIns="37465" rIns="0" bIns="0" rtlCol="0" vert="horz">
            <a:spAutoFit/>
          </a:bodyPr>
          <a:lstStyle/>
          <a:p>
            <a:pPr algn="just" marL="89535" marR="86360" indent="1270">
              <a:lnSpc>
                <a:spcPct val="100000"/>
              </a:lnSpc>
              <a:spcBef>
                <a:spcPts val="295"/>
              </a:spcBef>
            </a:pP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information provided in this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slide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presentation is not,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is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not intended to be, and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shall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not be construed to be, either the provision of legal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advice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or an offer to provide legal services, nor does it necessarily   reflect the opinions of the firm, our lawyers or our clients. </a:t>
            </a: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client-lawyer relationship between you and the firm is </a:t>
            </a:r>
            <a:r>
              <a:rPr dirty="0" sz="1000">
                <a:solidFill>
                  <a:srgbClr val="FFFFFF"/>
                </a:solidFill>
                <a:latin typeface="Calibri"/>
                <a:cs typeface="Calibri"/>
              </a:rPr>
              <a:t>or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may be created by your access to or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use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of this presentation or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any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information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contained </a:t>
            </a:r>
            <a:r>
              <a:rPr dirty="0" sz="1000" spc="-15">
                <a:solidFill>
                  <a:srgbClr val="FFFFFF"/>
                </a:solidFill>
                <a:latin typeface="Calibri"/>
                <a:cs typeface="Calibri"/>
              </a:rPr>
              <a:t>on 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them. Rather, the content is intended as a general overview of the subject matter covered. Marathas Barrow Weatherhead Lent LLP is not obligated to provide updates on the information presented herein.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Those  viewing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this presentation are encouraged to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seek </a:t>
            </a:r>
            <a:r>
              <a:rPr dirty="0" sz="1000" spc="-5">
                <a:solidFill>
                  <a:srgbClr val="FFFFFF"/>
                </a:solidFill>
                <a:latin typeface="Calibri"/>
                <a:cs typeface="Calibri"/>
              </a:rPr>
              <a:t>direct counsel on legal questions. © Marathas Barrow Weatherhead Lent LLP. All Rights</a:t>
            </a:r>
            <a:r>
              <a:rPr dirty="0" sz="1000" spc="15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Calibri"/>
                <a:cs typeface="Calibri"/>
              </a:rPr>
              <a:t>Reserved.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73553" y="3210556"/>
            <a:ext cx="204914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 b="0">
                <a:solidFill>
                  <a:srgbClr val="384C72"/>
                </a:solidFill>
                <a:latin typeface="Calibri Light"/>
                <a:cs typeface="Calibri Light"/>
              </a:rPr>
              <a:t>Questions?</a:t>
            </a:r>
            <a:endParaRPr sz="36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5162" y="4333164"/>
            <a:ext cx="2299970" cy="10325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95"/>
              </a:spcBef>
            </a:pPr>
            <a:r>
              <a:rPr dirty="0" sz="1700" spc="-5">
                <a:solidFill>
                  <a:srgbClr val="384C72"/>
                </a:solidFill>
                <a:latin typeface="Calibri"/>
                <a:cs typeface="Calibri"/>
              </a:rPr>
              <a:t>Stacy H. Barrow </a:t>
            </a:r>
            <a:r>
              <a:rPr dirty="0" sz="1700" spc="-5">
                <a:solidFill>
                  <a:srgbClr val="384C72"/>
                </a:solidFill>
                <a:latin typeface="Calibri"/>
                <a:cs typeface="Calibri"/>
                <a:hlinkClick r:id="rId2"/>
              </a:rPr>
              <a:t> </a:t>
            </a:r>
            <a:r>
              <a:rPr dirty="0" sz="1700" spc="-15">
                <a:solidFill>
                  <a:srgbClr val="384C72"/>
                </a:solidFill>
                <a:latin typeface="Calibri"/>
                <a:cs typeface="Calibri"/>
                <a:hlinkClick r:id="rId2"/>
              </a:rPr>
              <a:t>sbarrow@marbarlaw.com </a:t>
            </a:r>
            <a:r>
              <a:rPr dirty="0" sz="1700" spc="-1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1700" spc="-5">
                <a:solidFill>
                  <a:srgbClr val="384C72"/>
                </a:solidFill>
                <a:latin typeface="Calibri"/>
                <a:cs typeface="Calibri"/>
              </a:rPr>
              <a:t>(617)</a:t>
            </a:r>
            <a:r>
              <a:rPr dirty="0" sz="17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1700">
                <a:solidFill>
                  <a:srgbClr val="384C72"/>
                </a:solidFill>
                <a:latin typeface="Calibri"/>
                <a:cs typeface="Calibri"/>
              </a:rPr>
              <a:t>830-5457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0125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</a:t>
            </a:r>
            <a:r>
              <a:rPr dirty="0" sz="3600" spc="-160">
                <a:solidFill>
                  <a:srgbClr val="384C72"/>
                </a:solidFill>
              </a:rPr>
              <a:t> </a:t>
            </a:r>
            <a:r>
              <a:rPr dirty="0" sz="3600" spc="-35">
                <a:solidFill>
                  <a:srgbClr val="384C72"/>
                </a:solidFill>
              </a:rPr>
              <a:t>Background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2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29902"/>
            <a:ext cx="10351135" cy="473202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8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Virus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is</a:t>
            </a:r>
            <a:r>
              <a:rPr dirty="0" sz="2600" spc="-3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“SARS-CoV-2”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9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Disease it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causes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is </a:t>
            </a:r>
            <a:r>
              <a:rPr dirty="0" sz="2600" spc="-20">
                <a:solidFill>
                  <a:srgbClr val="384C72"/>
                </a:solidFill>
                <a:latin typeface="Calibri"/>
                <a:cs typeface="Calibri"/>
              </a:rPr>
              <a:t>“coronavirus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disease 2019”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or</a:t>
            </a:r>
            <a:r>
              <a:rPr dirty="0" sz="2600" spc="-1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“COVID-19”</a:t>
            </a:r>
            <a:endParaRPr sz="2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88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Timeline:</a:t>
            </a:r>
            <a:endParaRPr sz="2600">
              <a:latin typeface="Calibri"/>
              <a:cs typeface="Calibri"/>
            </a:endParaRPr>
          </a:p>
          <a:p>
            <a:pPr lvl="1" marL="698500" marR="452120" indent="-228600">
              <a:lnSpc>
                <a:spcPts val="2380"/>
              </a:lnSpc>
              <a:spcBef>
                <a:spcPts val="1260"/>
              </a:spcBef>
              <a:buChar char="–"/>
              <a:tabLst>
                <a:tab pos="698500" algn="l"/>
              </a:tabLst>
            </a:pP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Jan. 30: </a:t>
            </a:r>
            <a:r>
              <a:rPr dirty="0" sz="2200" spc="-25">
                <a:solidFill>
                  <a:srgbClr val="384C72"/>
                </a:solidFill>
                <a:latin typeface="Calibri"/>
                <a:cs typeface="Calibri"/>
              </a:rPr>
              <a:t>World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Organization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(WHO) declared the outbreak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 “public health 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emergency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international</a:t>
            </a:r>
            <a:r>
              <a:rPr dirty="0" sz="2200" spc="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concern”</a:t>
            </a:r>
            <a:endParaRPr sz="2200">
              <a:latin typeface="Calibri"/>
              <a:cs typeface="Calibri"/>
            </a:endParaRPr>
          </a:p>
          <a:p>
            <a:pPr lvl="1" marL="698500" marR="304165" indent="-228600">
              <a:lnSpc>
                <a:spcPts val="2380"/>
              </a:lnSpc>
              <a:spcBef>
                <a:spcPts val="1195"/>
              </a:spcBef>
              <a:buChar char="–"/>
              <a:tabLst>
                <a:tab pos="698500" algn="l"/>
              </a:tabLst>
            </a:pP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Jan. 31,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U.S.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Health and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Human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Services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declared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public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health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emergency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aid 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200" spc="-25">
                <a:solidFill>
                  <a:srgbClr val="384C72"/>
                </a:solidFill>
                <a:latin typeface="Calibri"/>
                <a:cs typeface="Calibri"/>
              </a:rPr>
              <a:t>nation’s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healthcare community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responding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to</a:t>
            </a:r>
            <a:r>
              <a:rPr dirty="0" sz="2200" spc="9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COVID-19</a:t>
            </a:r>
            <a:endParaRPr sz="2200">
              <a:latin typeface="Calibri"/>
              <a:cs typeface="Calibri"/>
            </a:endParaRPr>
          </a:p>
          <a:p>
            <a:pPr lvl="1" marL="697865" marR="264160" indent="-228600">
              <a:lnSpc>
                <a:spcPts val="2380"/>
              </a:lnSpc>
              <a:spcBef>
                <a:spcPts val="1190"/>
              </a:spcBef>
              <a:buChar char="–"/>
              <a:tabLst>
                <a:tab pos="698500" algn="l"/>
              </a:tabLst>
            </a:pPr>
            <a:r>
              <a:rPr dirty="0" sz="2200" spc="-60">
                <a:solidFill>
                  <a:srgbClr val="384C72"/>
                </a:solidFill>
                <a:latin typeface="Calibri"/>
                <a:cs typeface="Calibri"/>
              </a:rPr>
              <a:t>Mar.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11, WHO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publicly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characterized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as a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pandemic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(a global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outbreak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of 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disease)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894"/>
              </a:spcBef>
              <a:buChar char="–"/>
              <a:tabLst>
                <a:tab pos="698500" algn="l"/>
              </a:tabLst>
            </a:pPr>
            <a:r>
              <a:rPr dirty="0" sz="2200" spc="-60">
                <a:solidFill>
                  <a:srgbClr val="384C72"/>
                </a:solidFill>
                <a:latin typeface="Calibri"/>
                <a:cs typeface="Calibri"/>
              </a:rPr>
              <a:t>Mar.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13,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President </a:t>
            </a:r>
            <a:r>
              <a:rPr dirty="0" sz="2200" spc="-35">
                <a:solidFill>
                  <a:srgbClr val="384C72"/>
                </a:solidFill>
                <a:latin typeface="Calibri"/>
                <a:cs typeface="Calibri"/>
              </a:rPr>
              <a:t>Trump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declared the COVID-19 outbreak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national</a:t>
            </a:r>
            <a:r>
              <a:rPr dirty="0" sz="2200" spc="17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emergency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940"/>
              </a:spcBef>
              <a:buChar char="–"/>
              <a:tabLst>
                <a:tab pos="698500" algn="l"/>
              </a:tabLst>
            </a:pPr>
            <a:r>
              <a:rPr dirty="0" sz="2200" spc="-60">
                <a:solidFill>
                  <a:srgbClr val="384C72"/>
                </a:solidFill>
                <a:latin typeface="Calibri"/>
                <a:cs typeface="Calibri"/>
              </a:rPr>
              <a:t>Mar.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14, CDC has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reported more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than 2,000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cases from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49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states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Washington,</a:t>
            </a:r>
            <a:r>
              <a:rPr dirty="0" sz="2200" spc="1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DC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0125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</a:t>
            </a:r>
            <a:r>
              <a:rPr dirty="0" sz="3600" spc="-160">
                <a:solidFill>
                  <a:srgbClr val="384C72"/>
                </a:solidFill>
              </a:rPr>
              <a:t> </a:t>
            </a:r>
            <a:r>
              <a:rPr dirty="0" sz="3600" spc="-35">
                <a:solidFill>
                  <a:srgbClr val="384C72"/>
                </a:solidFill>
              </a:rPr>
              <a:t>Background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42068"/>
            <a:ext cx="10340975" cy="467169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241300" marR="616585" indent="-228600">
              <a:lnSpc>
                <a:spcPts val="2810"/>
              </a:lnSpc>
              <a:spcBef>
                <a:spcPts val="45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Reported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illnesses </a:t>
            </a:r>
            <a:r>
              <a:rPr dirty="0" sz="26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ranged from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very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mild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(including some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no 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reported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symptoms) to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severe,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including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illness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resulting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in</a:t>
            </a:r>
            <a:r>
              <a:rPr dirty="0" sz="2600" spc="-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death</a:t>
            </a:r>
            <a:endParaRPr sz="2600">
              <a:latin typeface="Calibri"/>
              <a:cs typeface="Calibri"/>
            </a:endParaRPr>
          </a:p>
          <a:p>
            <a:pPr lvl="1" marL="697865" marR="5080" indent="-228600">
              <a:lnSpc>
                <a:spcPts val="2380"/>
              </a:lnSpc>
              <a:spcBef>
                <a:spcPts val="1215"/>
              </a:spcBef>
              <a:buChar char="–"/>
              <a:tabLst>
                <a:tab pos="698500" algn="l"/>
              </a:tabLst>
            </a:pP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Symptoms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including </a:t>
            </a:r>
            <a:r>
              <a:rPr dirty="0" sz="2200" spc="-55">
                <a:solidFill>
                  <a:srgbClr val="384C72"/>
                </a:solidFill>
                <a:latin typeface="Calibri"/>
                <a:cs typeface="Calibri"/>
              </a:rPr>
              <a:t>fever,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cough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and shortness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breath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appear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2-14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days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after  exposure</a:t>
            </a:r>
            <a:endParaRPr sz="2200">
              <a:latin typeface="Calibri"/>
              <a:cs typeface="Calibri"/>
            </a:endParaRPr>
          </a:p>
          <a:p>
            <a:pPr marL="240665" marR="945515" indent="-228600">
              <a:lnSpc>
                <a:spcPts val="2810"/>
              </a:lnSpc>
              <a:spcBef>
                <a:spcPts val="11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While </a:t>
            </a:r>
            <a:r>
              <a:rPr dirty="0" sz="2600" spc="-15">
                <a:solidFill>
                  <a:srgbClr val="384C72"/>
                </a:solidFill>
                <a:latin typeface="Calibri"/>
                <a:cs typeface="Calibri"/>
              </a:rPr>
              <a:t>information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so </a:t>
            </a:r>
            <a:r>
              <a:rPr dirty="0" sz="2600" spc="-20">
                <a:solidFill>
                  <a:srgbClr val="384C72"/>
                </a:solidFill>
                <a:latin typeface="Calibri"/>
                <a:cs typeface="Calibri"/>
              </a:rPr>
              <a:t>far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suggests that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most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illness is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mild,  serious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illness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occurs </a:t>
            </a:r>
            <a:r>
              <a:rPr dirty="0" sz="2600">
                <a:solidFill>
                  <a:srgbClr val="384C72"/>
                </a:solidFill>
                <a:latin typeface="Calibri"/>
                <a:cs typeface="Calibri"/>
              </a:rPr>
              <a:t>in a </a:t>
            </a:r>
            <a:r>
              <a:rPr dirty="0" sz="2600" spc="-10">
                <a:solidFill>
                  <a:srgbClr val="384C72"/>
                </a:solidFill>
                <a:latin typeface="Calibri"/>
                <a:cs typeface="Calibri"/>
              </a:rPr>
              <a:t>substantial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number of</a:t>
            </a:r>
            <a:r>
              <a:rPr dirty="0" sz="2600" spc="-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600" spc="-5">
                <a:solidFill>
                  <a:srgbClr val="384C72"/>
                </a:solidFill>
                <a:latin typeface="Calibri"/>
                <a:cs typeface="Calibri"/>
              </a:rPr>
              <a:t>cases</a:t>
            </a:r>
            <a:endParaRPr sz="2600">
              <a:latin typeface="Calibri"/>
              <a:cs typeface="Calibri"/>
            </a:endParaRPr>
          </a:p>
          <a:p>
            <a:pPr lvl="1" marL="698500" marR="107950" indent="-228600">
              <a:lnSpc>
                <a:spcPts val="2380"/>
              </a:lnSpc>
              <a:spcBef>
                <a:spcPts val="1220"/>
              </a:spcBef>
              <a:buChar char="–"/>
              <a:tabLst>
                <a:tab pos="698500" algn="l"/>
              </a:tabLst>
            </a:pP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Older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people and people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severe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chronic medical conditions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— </a:t>
            </a:r>
            <a:r>
              <a:rPr dirty="0" sz="2200" spc="-25">
                <a:solidFill>
                  <a:srgbClr val="384C72"/>
                </a:solidFill>
                <a:latin typeface="Calibri"/>
                <a:cs typeface="Calibri"/>
              </a:rPr>
              <a:t>like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heart  disease,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lung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disease and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diabetes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—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are at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higher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risk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developing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serious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COVID- 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19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illness</a:t>
            </a:r>
            <a:endParaRPr sz="22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890"/>
              </a:spcBef>
              <a:buChar char="–"/>
              <a:tabLst>
                <a:tab pos="698500" algn="l"/>
              </a:tabLst>
            </a:pP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Nearly 40%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patients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sick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enough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hospitalized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were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aged</a:t>
            </a:r>
            <a:r>
              <a:rPr dirty="0" sz="2200" spc="14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>
                <a:solidFill>
                  <a:srgbClr val="384C72"/>
                </a:solidFill>
                <a:latin typeface="Calibri"/>
                <a:cs typeface="Calibri"/>
              </a:rPr>
              <a:t>20-54</a:t>
            </a:r>
            <a:endParaRPr sz="2200">
              <a:latin typeface="Calibri"/>
              <a:cs typeface="Calibri"/>
            </a:endParaRPr>
          </a:p>
          <a:p>
            <a:pPr lvl="1" marL="697865" marR="77470" indent="-228600">
              <a:lnSpc>
                <a:spcPts val="2380"/>
              </a:lnSpc>
              <a:spcBef>
                <a:spcPts val="1230"/>
              </a:spcBef>
              <a:buChar char="–"/>
              <a:tabLst>
                <a:tab pos="698500" algn="l"/>
              </a:tabLst>
            </a:pP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virus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that causes COVID-19 spreads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easily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from person-to-person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via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coughs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and  </a:t>
            </a:r>
            <a:r>
              <a:rPr dirty="0" sz="2200" spc="-15">
                <a:solidFill>
                  <a:srgbClr val="384C72"/>
                </a:solidFill>
                <a:latin typeface="Calibri"/>
                <a:cs typeface="Calibri"/>
              </a:rPr>
              <a:t>sneezes; can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stick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hard </a:t>
            </a:r>
            <a:r>
              <a:rPr dirty="0" sz="2200" spc="-5">
                <a:solidFill>
                  <a:srgbClr val="384C72"/>
                </a:solidFill>
                <a:latin typeface="Calibri"/>
                <a:cs typeface="Calibri"/>
              </a:rPr>
              <a:t>and soft </a:t>
            </a:r>
            <a:r>
              <a:rPr dirty="0" sz="2200" spc="-10">
                <a:solidFill>
                  <a:srgbClr val="384C72"/>
                </a:solidFill>
                <a:latin typeface="Calibri"/>
                <a:cs typeface="Calibri"/>
              </a:rPr>
              <a:t>surfaces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for</a:t>
            </a:r>
            <a:r>
              <a:rPr dirty="0" sz="2200" spc="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200" spc="-20">
                <a:solidFill>
                  <a:srgbClr val="384C72"/>
                </a:solidFill>
                <a:latin typeface="Calibri"/>
                <a:cs typeface="Calibri"/>
              </a:rPr>
              <a:t>days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40125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COVID-19</a:t>
            </a:r>
            <a:r>
              <a:rPr dirty="0" sz="3600" spc="-160">
                <a:solidFill>
                  <a:srgbClr val="384C72"/>
                </a:solidFill>
              </a:rPr>
              <a:t> </a:t>
            </a:r>
            <a:r>
              <a:rPr dirty="0" sz="3600" spc="-35">
                <a:solidFill>
                  <a:srgbClr val="384C72"/>
                </a:solidFill>
              </a:rPr>
              <a:t>Background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27158"/>
            <a:ext cx="10330815" cy="4561205"/>
          </a:xfrm>
          <a:prstGeom prst="rect">
            <a:avLst/>
          </a:prstGeom>
        </p:spPr>
        <p:txBody>
          <a:bodyPr wrap="square" lIns="0" tIns="12255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6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Vaccine for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not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expected until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2021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800" spc="2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earliest</a:t>
            </a:r>
            <a:endParaRPr sz="2800">
              <a:latin typeface="Calibri"/>
              <a:cs typeface="Calibri"/>
            </a:endParaRPr>
          </a:p>
          <a:p>
            <a:pPr marL="241300" marR="283210" indent="-228600">
              <a:lnSpc>
                <a:spcPts val="3030"/>
              </a:lnSpc>
              <a:spcBef>
                <a:spcPts val="124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Preventive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measures: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Social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distancing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reduce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contact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infected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persons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large</a:t>
            </a:r>
            <a:r>
              <a:rPr dirty="0" sz="2800" spc="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groups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885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School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workplace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closures,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large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gatherings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cancelled</a:t>
            </a:r>
            <a:endParaRPr sz="2400">
              <a:latin typeface="Calibri"/>
              <a:cs typeface="Calibri"/>
            </a:endParaRPr>
          </a:p>
          <a:p>
            <a:pPr lvl="1" marL="698500" marR="754380" indent="-228600">
              <a:lnSpc>
                <a:spcPts val="2590"/>
              </a:lnSpc>
              <a:spcBef>
                <a:spcPts val="124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Self-quarantining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reduce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chances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infection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in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locations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an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outbreak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875"/>
              </a:spcBef>
              <a:buChar char="–"/>
              <a:tabLst>
                <a:tab pos="698500" algn="l"/>
              </a:tabLst>
            </a:pP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Washing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hands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often,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avoid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touching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face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unwashed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hands</a:t>
            </a:r>
            <a:endParaRPr sz="2400">
              <a:latin typeface="Calibri"/>
              <a:cs typeface="Calibri"/>
            </a:endParaRPr>
          </a:p>
          <a:p>
            <a:pPr marL="241300" marR="5080" indent="-228600">
              <a:lnSpc>
                <a:spcPts val="3030"/>
              </a:lnSpc>
              <a:spcBef>
                <a:spcPts val="121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According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WHO,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use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masks is only recommended if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person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coughing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sneezing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or when one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 taking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someone  with 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suspected</a:t>
            </a:r>
            <a:r>
              <a:rPr dirty="0" sz="2800" spc="5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infection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37299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Employer</a:t>
            </a:r>
            <a:r>
              <a:rPr dirty="0" sz="3600" spc="-165">
                <a:solidFill>
                  <a:srgbClr val="384C72"/>
                </a:solidFill>
              </a:rPr>
              <a:t> </a:t>
            </a:r>
            <a:r>
              <a:rPr dirty="0" sz="3600" spc="-40">
                <a:solidFill>
                  <a:srgbClr val="384C72"/>
                </a:solidFill>
              </a:rPr>
              <a:t>Responses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211435" cy="35642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marR="40005" indent="-229235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Educate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COVID-19, prevention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&amp;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techniques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reduce  spread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Enforce stay-at-home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policies if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employees are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sick or</a:t>
            </a:r>
            <a:r>
              <a:rPr dirty="0" sz="2800" spc="2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symptomatic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Many employers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are having employees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work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from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home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until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further  notice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Make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sure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employees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proper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technology 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that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it’s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secured</a:t>
            </a:r>
            <a:endParaRPr sz="2400">
              <a:latin typeface="Calibri"/>
              <a:cs typeface="Calibri"/>
            </a:endParaRPr>
          </a:p>
          <a:p>
            <a:pPr lvl="1" marL="698500" marR="49149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Some employees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may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feel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isolated;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it’s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up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management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keep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things  lively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–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consider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videoconferences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keep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people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engaged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as a</a:t>
            </a:r>
            <a:r>
              <a:rPr dirty="0" sz="2400" spc="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team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50609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5">
                <a:solidFill>
                  <a:srgbClr val="384C72"/>
                </a:solidFill>
              </a:rPr>
              <a:t>Employer </a:t>
            </a:r>
            <a:r>
              <a:rPr dirty="0" sz="3600" spc="-40">
                <a:solidFill>
                  <a:srgbClr val="384C72"/>
                </a:solidFill>
              </a:rPr>
              <a:t>Responses</a:t>
            </a:r>
            <a:r>
              <a:rPr dirty="0" sz="3600" spc="-175">
                <a:solidFill>
                  <a:srgbClr val="384C72"/>
                </a:solidFill>
              </a:rPr>
              <a:t> </a:t>
            </a:r>
            <a:r>
              <a:rPr dirty="0" sz="3600" spc="-30">
                <a:solidFill>
                  <a:srgbClr val="384C72"/>
                </a:solidFill>
              </a:rPr>
              <a:t>(Cont.)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487134"/>
            <a:ext cx="10342245" cy="427863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2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Some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businesses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been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screening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all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visitors,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asking them</a:t>
            </a:r>
            <a:r>
              <a:rPr dirty="0" sz="2800" spc="22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if:</a:t>
            </a:r>
            <a:endParaRPr sz="2800">
              <a:latin typeface="Calibri"/>
              <a:cs typeface="Calibri"/>
            </a:endParaRPr>
          </a:p>
          <a:p>
            <a:pPr lvl="1" marL="698500" marR="3302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returned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from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countries listed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on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  <a:hlinkClick r:id="rId2"/>
              </a:rPr>
              <a:t>www.cdc.gov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within  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last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14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 days</a:t>
            </a:r>
            <a:endParaRPr sz="2400">
              <a:latin typeface="Calibri"/>
              <a:cs typeface="Calibri"/>
            </a:endParaRPr>
          </a:p>
          <a:p>
            <a:pPr lvl="1" marL="698500" marR="9525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been in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close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contact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anyone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who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traveled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within 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last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14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days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one of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countries listed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on</a:t>
            </a:r>
            <a:r>
              <a:rPr dirty="0" sz="2400" spc="-10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www.cdc.gov</a:t>
            </a:r>
            <a:endParaRPr sz="2400">
              <a:latin typeface="Calibri"/>
              <a:cs typeface="Calibri"/>
            </a:endParaRPr>
          </a:p>
          <a:p>
            <a:pPr lvl="1" marL="698500" marR="85598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had close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contact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cared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someone diagnosed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 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within 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last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14</a:t>
            </a:r>
            <a:r>
              <a:rPr dirty="0" sz="2400" spc="-4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days</a:t>
            </a:r>
            <a:endParaRPr sz="2400">
              <a:latin typeface="Calibri"/>
              <a:cs typeface="Calibri"/>
            </a:endParaRPr>
          </a:p>
          <a:p>
            <a:pPr lvl="1" marL="697865" marR="5080" indent="-228600">
              <a:lnSpc>
                <a:spcPct val="100000"/>
              </a:lnSpc>
              <a:spcBef>
                <a:spcPts val="60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They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have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experienced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COVID-19 symptoms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in the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last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14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days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(to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include  </a:t>
            </a:r>
            <a:r>
              <a:rPr dirty="0" sz="2400" spc="-55">
                <a:solidFill>
                  <a:srgbClr val="384C72"/>
                </a:solidFill>
                <a:latin typeface="Calibri"/>
                <a:cs typeface="Calibri"/>
              </a:rPr>
              <a:t>fever,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cough,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difficulty</a:t>
            </a:r>
            <a:r>
              <a:rPr dirty="0" sz="2400" spc="5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breathing)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If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answer is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yes,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entry is</a:t>
            </a:r>
            <a:r>
              <a:rPr dirty="0" sz="2800" spc="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denied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57277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40">
                <a:solidFill>
                  <a:srgbClr val="384C72"/>
                </a:solidFill>
              </a:rPr>
              <a:t>Federal </a:t>
            </a:r>
            <a:r>
              <a:rPr dirty="0" sz="3600" spc="-45">
                <a:solidFill>
                  <a:srgbClr val="384C72"/>
                </a:solidFill>
              </a:rPr>
              <a:t>Government</a:t>
            </a:r>
            <a:r>
              <a:rPr dirty="0" sz="3600" spc="-165">
                <a:solidFill>
                  <a:srgbClr val="384C72"/>
                </a:solidFill>
              </a:rPr>
              <a:t> </a:t>
            </a:r>
            <a:r>
              <a:rPr dirty="0" sz="3600" spc="-35">
                <a:solidFill>
                  <a:srgbClr val="384C72"/>
                </a:solidFill>
              </a:rPr>
              <a:t>Responses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7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03358"/>
            <a:ext cx="10196195" cy="465328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6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Federal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government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has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issued </a:t>
            </a:r>
            <a:r>
              <a:rPr dirty="0" sz="2800">
                <a:solidFill>
                  <a:srgbClr val="384C72"/>
                </a:solidFill>
                <a:latin typeface="Calibri"/>
                <a:cs typeface="Calibri"/>
              </a:rPr>
              <a:t>(or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re-issued)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guidance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</a:t>
            </a:r>
            <a:r>
              <a:rPr dirty="0" sz="2800" spc="21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employers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6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Agency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guidance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includes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</a:t>
            </a:r>
            <a:r>
              <a:rPr dirty="0" sz="2800" spc="10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following: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4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IRS:</a:t>
            </a:r>
            <a:r>
              <a:rPr dirty="0" sz="2400" spc="-10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High Deductible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Health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Plans and Expenses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Related to</a:t>
            </a:r>
            <a:r>
              <a:rPr dirty="0" u="heavy" sz="2400" spc="-6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2"/>
              </a:rPr>
              <a:t>COVID-19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5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IRS:</a:t>
            </a:r>
            <a:r>
              <a:rPr dirty="0" sz="2400" spc="-10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Relief </a:t>
            </a:r>
            <a:r>
              <a:rPr dirty="0" u="heavy" sz="2400" spc="-2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for </a:t>
            </a:r>
            <a:r>
              <a:rPr dirty="0" u="heavy" sz="2400" spc="-4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Taxpayers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Affected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by Ongoing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COVID-19</a:t>
            </a:r>
            <a:r>
              <a:rPr dirty="0" u="heavy" sz="2400" spc="4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3"/>
              </a:rPr>
              <a:t>Pandemic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CMS:</a:t>
            </a:r>
            <a:r>
              <a:rPr dirty="0" sz="2400" spc="-5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4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FAQs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on Essential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Health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Benefit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Coverage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and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the</a:t>
            </a:r>
            <a:r>
              <a:rPr dirty="0" u="heavy" sz="2400" spc="-4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4"/>
              </a:rPr>
              <a:t>Coronavirus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5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EEOC:</a:t>
            </a:r>
            <a:r>
              <a:rPr dirty="0" sz="2400" spc="-10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Pandemic Preparedness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in the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Workplace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and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the</a:t>
            </a:r>
            <a:r>
              <a:rPr dirty="0" u="heavy" sz="2400" spc="-3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5"/>
              </a:rPr>
              <a:t>ADA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DOL:</a:t>
            </a:r>
            <a:r>
              <a:rPr dirty="0" sz="2400" spc="-5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COVID-19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or Other Public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Health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Emergencies and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the</a:t>
            </a:r>
            <a:r>
              <a:rPr dirty="0" u="heavy" sz="2400" spc="-5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6"/>
              </a:rPr>
              <a:t>FMLA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DOL:</a:t>
            </a:r>
            <a:r>
              <a:rPr dirty="0" sz="2400" spc="-5">
                <a:solidFill>
                  <a:srgbClr val="3E689D"/>
                </a:solidFill>
                <a:latin typeface="Calibri"/>
                <a:cs typeface="Calibri"/>
              </a:rPr>
              <a:t> </a:t>
            </a:r>
            <a:r>
              <a:rPr dirty="0" u="heavy" sz="2400" spc="-1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7"/>
              </a:rPr>
              <a:t>COVID-19 </a:t>
            </a:r>
            <a:r>
              <a:rPr dirty="0" u="heavy" sz="2400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7"/>
              </a:rPr>
              <a:t>and </a:t>
            </a:r>
            <a:r>
              <a:rPr dirty="0" u="heavy" sz="2400" spc="-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7"/>
              </a:rPr>
              <a:t>the American </a:t>
            </a: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7"/>
              </a:rPr>
              <a:t>Workplace</a:t>
            </a:r>
            <a:r>
              <a:rPr dirty="0" sz="2400" spc="-15">
                <a:solidFill>
                  <a:srgbClr val="3E689D"/>
                </a:solidFill>
                <a:latin typeface="Calibri"/>
                <a:cs typeface="Calibri"/>
                <a:hlinkClick r:id="rId7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(</a:t>
            </a:r>
            <a:r>
              <a:rPr dirty="0" sz="2400" spc="-5" b="1">
                <a:solidFill>
                  <a:srgbClr val="384C72"/>
                </a:solidFill>
                <a:latin typeface="Calibri"/>
                <a:cs typeface="Calibri"/>
              </a:rPr>
              <a:t>new </a:t>
            </a:r>
            <a:r>
              <a:rPr dirty="0" sz="2400" spc="-10" b="1">
                <a:solidFill>
                  <a:srgbClr val="384C72"/>
                </a:solidFill>
                <a:latin typeface="Calibri"/>
                <a:cs typeface="Calibri"/>
              </a:rPr>
              <a:t>posters,</a:t>
            </a:r>
            <a:r>
              <a:rPr dirty="0" sz="2400" spc="-40" b="1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384C72"/>
                </a:solidFill>
                <a:latin typeface="Calibri"/>
                <a:cs typeface="Calibri"/>
              </a:rPr>
              <a:t>Q&amp;As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)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4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Other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government</a:t>
            </a:r>
            <a:r>
              <a:rPr dirty="0" sz="2800" spc="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resources: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40"/>
              </a:spcBef>
              <a:buClr>
                <a:srgbClr val="384C72"/>
              </a:buClr>
              <a:buChar char="–"/>
              <a:tabLst>
                <a:tab pos="698500" algn="l"/>
              </a:tabLst>
            </a:pP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8"/>
              </a:rPr>
              <a:t>https://www.cdc.gov/coronavirus/2019-ncov/index.html</a:t>
            </a:r>
            <a:endParaRPr sz="24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310"/>
              </a:spcBef>
              <a:buClr>
                <a:srgbClr val="384C72"/>
              </a:buClr>
              <a:buChar char="–"/>
              <a:tabLst>
                <a:tab pos="698500" algn="l"/>
              </a:tabLst>
            </a:pPr>
            <a:r>
              <a:rPr dirty="0" u="heavy" sz="2400" spc="-15">
                <a:solidFill>
                  <a:srgbClr val="3E689D"/>
                </a:solidFill>
                <a:uFill>
                  <a:solidFill>
                    <a:srgbClr val="3E689D"/>
                  </a:solidFill>
                </a:uFill>
                <a:latin typeface="Calibri"/>
                <a:cs typeface="Calibri"/>
                <a:hlinkClick r:id="rId9"/>
              </a:rPr>
              <a:t>https://www.who.int/emergencies/diseases/novel-coronavirus-2019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5189" y="553491"/>
            <a:ext cx="83007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30">
                <a:solidFill>
                  <a:srgbClr val="384C72"/>
                </a:solidFill>
              </a:rPr>
              <a:t>IRS </a:t>
            </a:r>
            <a:r>
              <a:rPr dirty="0" sz="3600" spc="-40">
                <a:solidFill>
                  <a:srgbClr val="384C72"/>
                </a:solidFill>
              </a:rPr>
              <a:t>Response </a:t>
            </a:r>
            <a:r>
              <a:rPr dirty="0" sz="3600" spc="-30">
                <a:solidFill>
                  <a:srgbClr val="384C72"/>
                </a:solidFill>
              </a:rPr>
              <a:t>re: </a:t>
            </a:r>
            <a:r>
              <a:rPr dirty="0" sz="3600" spc="-20">
                <a:solidFill>
                  <a:srgbClr val="384C72"/>
                </a:solidFill>
              </a:rPr>
              <a:t>High </a:t>
            </a:r>
            <a:r>
              <a:rPr dirty="0" sz="3600" spc="-25">
                <a:solidFill>
                  <a:srgbClr val="384C72"/>
                </a:solidFill>
              </a:rPr>
              <a:t>Deductible </a:t>
            </a:r>
            <a:r>
              <a:rPr dirty="0" sz="3600" spc="-20">
                <a:solidFill>
                  <a:srgbClr val="384C72"/>
                </a:solidFill>
              </a:rPr>
              <a:t>Health</a:t>
            </a:r>
            <a:r>
              <a:rPr dirty="0" sz="3600" spc="-340">
                <a:solidFill>
                  <a:srgbClr val="384C72"/>
                </a:solidFill>
              </a:rPr>
              <a:t> </a:t>
            </a:r>
            <a:r>
              <a:rPr dirty="0" sz="3600" spc="-20">
                <a:solidFill>
                  <a:srgbClr val="384C72"/>
                </a:solidFill>
              </a:rPr>
              <a:t>Plans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r>
              <a:rPr dirty="0"/>
              <a:t>8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© </a:t>
            </a:r>
            <a:r>
              <a:rPr dirty="0" spc="-10"/>
              <a:t>2020 </a:t>
            </a:r>
            <a:r>
              <a:rPr dirty="0" spc="-5"/>
              <a:t>Marathas Barrow Weatherhead Lent LLP. All Rights </a:t>
            </a:r>
            <a:r>
              <a:rPr dirty="0" spc="-10"/>
              <a:t>Reserved. Used</a:t>
            </a:r>
            <a:r>
              <a:rPr dirty="0" spc="10"/>
              <a:t> </a:t>
            </a:r>
            <a:r>
              <a:rPr dirty="0" spc="-5"/>
              <a:t>by </a:t>
            </a:r>
            <a:r>
              <a:rPr dirty="0" spc="-10"/>
              <a:t>Permission.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5187" y="1580168"/>
            <a:ext cx="10345420" cy="4353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557530" indent="-22860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Notice 2020-15: An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HDHP will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not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fail 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be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HSA-qualified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merely 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because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the plan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provides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benefits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testing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treatment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COVID-19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without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regard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whether the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minimum deductible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has  been</a:t>
            </a:r>
            <a:r>
              <a:rPr dirty="0" sz="2800" spc="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satisfied</a:t>
            </a:r>
            <a:endParaRPr sz="2800">
              <a:latin typeface="Calibri"/>
              <a:cs typeface="Calibri"/>
            </a:endParaRPr>
          </a:p>
          <a:p>
            <a:pPr lvl="1" marL="698500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Applies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to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all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medical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care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items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testing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and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treatment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</a:t>
            </a:r>
            <a:r>
              <a:rPr dirty="0" sz="2400" spc="-5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COVID-19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All other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HSA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eligibility </a:t>
            </a: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requirements are maintained at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this</a:t>
            </a:r>
            <a:r>
              <a:rPr dirty="0" sz="2800" spc="23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time</a:t>
            </a:r>
            <a:endParaRPr sz="2800">
              <a:latin typeface="Calibri"/>
              <a:cs typeface="Calibri"/>
            </a:endParaRPr>
          </a:p>
          <a:p>
            <a:pPr lvl="1" marL="698500" marR="50165" indent="-228600">
              <a:lnSpc>
                <a:spcPct val="100000"/>
              </a:lnSpc>
              <a:spcBef>
                <a:spcPts val="630"/>
              </a:spcBef>
              <a:buChar char="–"/>
              <a:tabLst>
                <a:tab pos="698500" algn="l"/>
              </a:tabLst>
            </a:pP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Employers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sponsoring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HDHPs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or other health plans should determine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how 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their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insurance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carrier or </a:t>
            </a:r>
            <a:r>
              <a:rPr dirty="0" sz="2400" spc="-65">
                <a:solidFill>
                  <a:srgbClr val="384C72"/>
                </a:solidFill>
                <a:latin typeface="Calibri"/>
                <a:cs typeface="Calibri"/>
              </a:rPr>
              <a:t>TPA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will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provide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benefits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for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treatment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400" spc="-10">
                <a:solidFill>
                  <a:srgbClr val="384C72"/>
                </a:solidFill>
                <a:latin typeface="Calibri"/>
                <a:cs typeface="Calibri"/>
              </a:rPr>
              <a:t>COVID-19, 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including whether </a:t>
            </a:r>
            <a:r>
              <a:rPr dirty="0" sz="2400" spc="-20">
                <a:solidFill>
                  <a:srgbClr val="384C72"/>
                </a:solidFill>
                <a:latin typeface="Calibri"/>
                <a:cs typeface="Calibri"/>
              </a:rPr>
              <a:t>any </a:t>
            </a:r>
            <a:r>
              <a:rPr dirty="0" sz="2400" spc="-15">
                <a:solidFill>
                  <a:srgbClr val="384C72"/>
                </a:solidFill>
                <a:latin typeface="Calibri"/>
                <a:cs typeface="Calibri"/>
              </a:rPr>
              <a:t>cost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sharing </a:t>
            </a:r>
            <a:r>
              <a:rPr dirty="0" sz="2400">
                <a:solidFill>
                  <a:srgbClr val="384C72"/>
                </a:solidFill>
                <a:latin typeface="Calibri"/>
                <a:cs typeface="Calibri"/>
              </a:rPr>
              <a:t>will</a:t>
            </a:r>
            <a:r>
              <a:rPr dirty="0" sz="2400" spc="-25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384C72"/>
                </a:solidFill>
                <a:latin typeface="Calibri"/>
                <a:cs typeface="Calibri"/>
              </a:rPr>
              <a:t>apply</a:t>
            </a:r>
            <a:endParaRPr sz="2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57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800" spc="-15">
                <a:solidFill>
                  <a:srgbClr val="384C72"/>
                </a:solidFill>
                <a:latin typeface="Calibri"/>
                <a:cs typeface="Calibri"/>
              </a:rPr>
              <a:t>Next round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of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relief </a:t>
            </a:r>
            <a:r>
              <a:rPr dirty="0" sz="2800" spc="-25">
                <a:solidFill>
                  <a:srgbClr val="384C72"/>
                </a:solidFill>
                <a:latin typeface="Calibri"/>
                <a:cs typeface="Calibri"/>
              </a:rPr>
              <a:t>likely </a:t>
            </a:r>
            <a:r>
              <a:rPr dirty="0" sz="2800" spc="-20">
                <a:solidFill>
                  <a:srgbClr val="384C72"/>
                </a:solidFill>
                <a:latin typeface="Calibri"/>
                <a:cs typeface="Calibri"/>
              </a:rPr>
              <a:t>to contain </a:t>
            </a:r>
            <a:r>
              <a:rPr dirty="0" sz="2800" spc="-5">
                <a:solidFill>
                  <a:srgbClr val="384C72"/>
                </a:solidFill>
                <a:latin typeface="Calibri"/>
                <a:cs typeface="Calibri"/>
              </a:rPr>
              <a:t>additional guidance on</a:t>
            </a:r>
            <a:r>
              <a:rPr dirty="0" sz="2800" spc="260">
                <a:solidFill>
                  <a:srgbClr val="384C72"/>
                </a:solidFill>
                <a:latin typeface="Calibri"/>
                <a:cs typeface="Calibri"/>
              </a:rPr>
              <a:t> </a:t>
            </a:r>
            <a:r>
              <a:rPr dirty="0" sz="2800" spc="-10">
                <a:solidFill>
                  <a:srgbClr val="384C72"/>
                </a:solidFill>
                <a:latin typeface="Calibri"/>
                <a:cs typeface="Calibri"/>
              </a:rPr>
              <a:t>telehealth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Stacy Barrow</dc:creator>
  <dc:title>Promoting Healthcare Choice and Competition with Association Health Plans</dc:title>
  <dcterms:created xsi:type="dcterms:W3CDTF">2020-03-31T00:45:32Z</dcterms:created>
  <dcterms:modified xsi:type="dcterms:W3CDTF">2020-03-31T00:45:32Z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2020-03-27T00:00:00Z</vt:filetime>
  </property>
  <property fmtid="{D5CDD505-2E9C-101B-9397-08002B2CF9AE}" pid="3" name="Creator">
    <vt:lpwstr>Acrobat PDFMaker 10.1 for PowerPoint</vt:lpwstr>
  </property>
  <property fmtid="{D5CDD505-2E9C-101B-9397-08002B2CF9AE}" pid="4" name="LastSaved">
    <vt:filetime>2020-03-31T00:00:00Z</vt:filetime>
  </property>
</Properties>
</file>